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y="5143500" cx="9144000"/>
  <p:notesSz cx="6858000" cy="9144000"/>
  <p:embeddedFontLst>
    <p:embeddedFont>
      <p:font typeface="Roboto Slab"/>
      <p:regular r:id="rId58"/>
      <p:bold r:id="rId59"/>
    </p:embeddedFont>
    <p:embeddedFont>
      <p:font typeface="Roboto"/>
      <p:regular r:id="rId60"/>
      <p:bold r:id="rId61"/>
      <p:italic r:id="rId62"/>
      <p:boldItalic r:id="rId63"/>
    </p:embeddedFont>
    <p:embeddedFont>
      <p:font typeface="Source Code Pro"/>
      <p:regular r:id="rId64"/>
      <p:bold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D3DCA2E-9398-4F26-A9F1-104EA25A4735}">
  <a:tblStyle styleId="{9D3DCA2E-9398-4F26-A9F1-104EA25A4735}" styleName="Table_0">
    <a:wholeTbl>
      <a:tcTxStyle b="off" i="off">
        <a:font>
          <a:latin typeface="Intel Clear"/>
          <a:ea typeface="Intel Clear"/>
          <a:cs typeface="Intel Clear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3F7E6"/>
          </a:solidFill>
        </a:fill>
      </a:tcStyle>
    </a:wholeTbl>
    <a:band1H>
      <a:tcTxStyle/>
      <a:tcStyle>
        <a:fill>
          <a:solidFill>
            <a:srgbClr val="E5EECA"/>
          </a:solidFill>
        </a:fill>
      </a:tcStyle>
    </a:band1H>
    <a:band2H>
      <a:tcTxStyle/>
    </a:band2H>
    <a:band1V>
      <a:tcTxStyle/>
      <a:tcStyle>
        <a:fill>
          <a:solidFill>
            <a:srgbClr val="E5EECA"/>
          </a:solidFill>
        </a:fill>
      </a:tcStyle>
    </a:band1V>
    <a:band2V>
      <a:tcTxStyle/>
    </a:band2V>
    <a:lastCol>
      <a:tcTxStyle b="on" i="off">
        <a:font>
          <a:latin typeface="Intel Clear"/>
          <a:ea typeface="Intel Clear"/>
          <a:cs typeface="Intel Clear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Intel Clear"/>
          <a:ea typeface="Intel Clear"/>
          <a:cs typeface="Intel Clear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Intel Clear"/>
          <a:ea typeface="Intel Clear"/>
          <a:cs typeface="Intel Clear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Intel Clear"/>
          <a:ea typeface="Intel Clear"/>
          <a:cs typeface="Intel Clear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3.xml"/><Relationship Id="rId64" Type="http://schemas.openxmlformats.org/officeDocument/2006/relationships/font" Target="fonts/SourceCodePro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65" Type="http://schemas.openxmlformats.org/officeDocument/2006/relationships/font" Target="fonts/SourceCodePro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Roboto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RobotoSlab-bold.fntdata"/><Relationship Id="rId14" Type="http://schemas.openxmlformats.org/officeDocument/2006/relationships/slide" Target="slides/slide7.xml"/><Relationship Id="rId58" Type="http://schemas.openxmlformats.org/officeDocument/2006/relationships/font" Target="fonts/RobotoSlab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9ee90d042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The second is unsupervised machine learning where the outcome is not known for the data. </a:t>
            </a:r>
            <a:endParaRPr/>
          </a:p>
        </p:txBody>
      </p:sp>
      <p:sp>
        <p:nvSpPr>
          <p:cNvPr id="252" name="Google Shape;252;g49ee90d042_0_6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9ee90d042_0_6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49ee90d042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Unsupervised learning attempts to learn the structure hidden </a:t>
            </a:r>
            <a:r>
              <a:rPr b="1" i="0"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 data set.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Towards a predefined type of representation like clustering, anomaly detection, Low Dim Representation, Spare Representation or independent representation.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Unsupervised learning takes no action and receives no feedback, it just operates on the X data set.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7" name="Google Shape;267;g49ee90d042_0_66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9ee90d042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The second is unsupervised machine learning where the outcome is not known for the data. </a:t>
            </a:r>
            <a:endParaRPr/>
          </a:p>
        </p:txBody>
      </p:sp>
      <p:sp>
        <p:nvSpPr>
          <p:cNvPr id="284" name="Google Shape;284;g49ee90d042_0_6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9ee90d042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reinforcement learning, a agent must learn which action to select at each time stamp.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Receiving a reward as feedback, usually sparse in nature.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feedback instead of being the correct answer is a scalar number representing the relative goodness of the sequences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action recently taken usually without a firm's starting point for the sequence.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GB" sz="15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agent must learn the sequence that gives the highest total reward through trial and error.</a:t>
            </a:r>
            <a:endParaRPr sz="15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Also in reinforcement learning, the next state and reward functions are usually stochastic.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same action and the same state may produce different rewards and different next states for the agent.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consider reinforcement learning to be a third type of machine learning.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 though it may use supervised learning, or unsupervised learning as part of it's method, it is a distinct type of learning with its own set of challenges and methods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/>
          </a:p>
        </p:txBody>
      </p:sp>
      <p:sp>
        <p:nvSpPr>
          <p:cNvPr id="295" name="Google Shape;295;g49ee90d042_0_6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9ee90d042_0_7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49ee90d042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Char char="•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Now that we have finished our overview of machine learning, let's begin with our first supervised machine learning method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Char char="•"/>
            </a:pPr>
            <a:r>
              <a:rPr lang="en-GB">
                <a:latin typeface="Avenir"/>
                <a:ea typeface="Avenir"/>
                <a:cs typeface="Avenir"/>
                <a:sym typeface="Avenir"/>
              </a:rPr>
              <a:t>This method is called K – nearest neighbors, or KNN, for short</a:t>
            </a:r>
            <a:endParaRPr/>
          </a:p>
          <a:p>
            <a:pPr indent="-153987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9ee90d042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49ee90d042_0_7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9ee90d042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49ee90d042_0_7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9ee90d042_0_7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49ee90d042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9ee90d042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49ee90d042_0_7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49ee90d042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49ee90d042_0_8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b5c452b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b5c452b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9ee90d042_0_8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49ee90d042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4663"/>
              </a:buClr>
              <a:buSzPts val="1100"/>
              <a:buFont typeface="Arial"/>
              <a:buNone/>
            </a:pPr>
            <a:r>
              <a:rPr lang="en-GB">
                <a:solidFill>
                  <a:srgbClr val="024663"/>
                </a:solidFill>
              </a:rPr>
              <a:t>For more details refer to ML 101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49ee90d042_0_8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49ee90d042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4663"/>
              </a:buClr>
              <a:buSzPts val="1100"/>
              <a:buFont typeface="Arial"/>
              <a:buNone/>
            </a:pPr>
            <a:r>
              <a:rPr lang="en-GB">
                <a:solidFill>
                  <a:srgbClr val="024663"/>
                </a:solidFill>
              </a:rPr>
              <a:t>For more details refer to ML 101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9ee90d042_0_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49ee90d042_0_8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9ee90d042_0_8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49ee90d042_0_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24663"/>
              </a:buClr>
              <a:buSzPts val="1100"/>
              <a:buFont typeface="Arial"/>
              <a:buNone/>
            </a:pPr>
            <a:r>
              <a:rPr lang="en-GB">
                <a:solidFill>
                  <a:srgbClr val="024663"/>
                </a:solidFill>
              </a:rPr>
              <a:t>A spam email in inbox: annoying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rgbClr val="024663"/>
              </a:buClr>
              <a:buSzPts val="1100"/>
              <a:buFont typeface="Arial"/>
              <a:buNone/>
            </a:pPr>
            <a:r>
              <a:rPr lang="en-GB">
                <a:solidFill>
                  <a:srgbClr val="024663"/>
                </a:solidFill>
              </a:rPr>
              <a:t>A real email in the spam folder: missing something important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9ee90d042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49ee90d042_0_9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49ee90d042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49ee90d042_0_9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49ee90d042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49ee90d042_0_9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49ee90d042_0_1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49ee90d042_0_10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49ee90d042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49ee90d042_0_1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49ee90d042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49ee90d042_0_1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b5c452b9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b5c452b9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49ee90d042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49ee90d042_0_1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49ee90d042_0_1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49ee90d042_0_12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49ee90d042_0_12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1" name="Google Shape;861;g49ee90d042_0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49ee90d042_0_13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3" name="Google Shape;943;g49ee90d042_0_1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49ee90d042_0_13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7" name="Google Shape;957;g49ee90d042_0_1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49ee90d042_0_3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8" name="Google Shape;998;g49ee90d042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0160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49ee90d042_0_1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49ee90d042_0_1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49ee90d042_0_1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49ee90d042_0_1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49ee90d042_0_1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49ee90d042_0_1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49ee90d042_0_1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49ee90d042_0_1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b5c452b9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b5c452b9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49ee90d042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g49ee90d042_0_4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49ee90d042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Let’s start by looking at Jupyter notebooks.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It gives us an in-browser environment, interactive coding experience. And we can use multiple languages.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g49ee90d042_0_4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49ee90d042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Julia Python and R. We’re going to stick to Python.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g49ee90d042_0_4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49ee90d042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You can write code, add beautiful markdown text, images, insert youtube videos etc.</a:t>
            </a:r>
            <a:endParaRPr/>
          </a:p>
        </p:txBody>
      </p:sp>
      <p:sp>
        <p:nvSpPr>
          <p:cNvPr id="1081" name="Google Shape;1081;g49ee90d042_0_4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49ee90d042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Its structure is, essentially, a sequence of “cells”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A cell contains either HTML/MD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Or Latex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Or Actual Code</a:t>
            </a:r>
            <a:endParaRPr/>
          </a:p>
          <a:p>
            <a:pPr indent="-698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698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g49ee90d042_0_4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49ee90d042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Here in this picture, it starts with a Markdown cell.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It has a header and some text explaining what we are about to do.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Kind of like commenting but much prettier.</a:t>
            </a:r>
            <a:endParaRPr/>
          </a:p>
        </p:txBody>
      </p:sp>
      <p:sp>
        <p:nvSpPr>
          <p:cNvPr id="1099" name="Google Shape;1099;g49ee90d042_0_4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49ee90d042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It is then followed by some Latex equations.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g49ee90d042_0_4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49ee90d042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And finally some code, which can define variables, modify them, basically do everything what code can do.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Here, it is creating an interactive plot of a Lorenz System, in the notebook.</a:t>
            </a:r>
            <a:endParaRPr/>
          </a:p>
          <a:p>
            <a:pPr indent="-698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All of this combined creates the perfect tool that connects programming with storytelling.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This makes Jupyter notebooks the best friend of a data scientist.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The work is saved to a .ipynb file which can be converted to html, pdf etc. to create beautiful websites / presentations.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g49ee90d042_0_4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49ee90d042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Let’s look at how the code flows throughout a notebook: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It is divided into cells. This enables the user to 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stop and look at what happened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what is the state of the variable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Write new code in the next cell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etc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This is the interactive development that is great for exploring the data and model building.</a:t>
            </a:r>
            <a:endParaRPr/>
          </a:p>
        </p:txBody>
      </p:sp>
      <p:sp>
        <p:nvSpPr>
          <p:cNvPr id="1129" name="Google Shape;1129;g49ee90d042_0_4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49ee90d042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One drawback of this could be that the user can hurt themselves if they run cells in the wrong order.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The Kernel runs in the order that cells are executed, not necessarily in the order they are in the browser.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g49ee90d042_0_4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a72d0499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a72d0499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3b5c452b9b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3b5c452b9b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9ee90d04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49ee90d042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9ee90d042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Let's begin by talking about what machine learning is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Machine learning allows computers to learn from data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With traditional statistical modeling, we often know a good deal about the underlying process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Thus we can choose a method of analysis that closely approximates the underlying process and use this to develop a predictive model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With machine learning, we often know less about the underlying process or it is simply too complicated to express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Instead, we learn (or approximate) the equation from the data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Function approximation enables future values to be predicted using the machine learning model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g49ee90d042_0_6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9ee90d042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And others.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So many applications, and still growing.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GB" sz="1600">
                <a:latin typeface="Avenir"/>
                <a:ea typeface="Avenir"/>
                <a:cs typeface="Avenir"/>
                <a:sym typeface="Avenir"/>
              </a:rPr>
              <a:t>No stopping any time soon.</a:t>
            </a:r>
            <a:endParaRPr sz="1600"/>
          </a:p>
        </p:txBody>
      </p:sp>
      <p:sp>
        <p:nvSpPr>
          <p:cNvPr id="221" name="Google Shape;221;g49ee90d042_0_6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9ee90d042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The second is unsupervised machine learning where the outcome is not known for the data. </a:t>
            </a:r>
            <a:endParaRPr/>
          </a:p>
        </p:txBody>
      </p:sp>
      <p:sp>
        <p:nvSpPr>
          <p:cNvPr id="237" name="Google Shape;237;g49ee90d042_0_6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 with Radial Gradient" showMasterSp="0">
  <p:cSld name="1_Title Slide with Radial Gradi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444687" y="2479424"/>
            <a:ext cx="8212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75"/>
              <a:buFont typeface="Arial"/>
              <a:buNone/>
              <a:defRPr b="0" sz="487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455614" y="3493008"/>
            <a:ext cx="63303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spcBef>
                <a:spcPts val="900"/>
              </a:spcBef>
              <a:spcAft>
                <a:spcPts val="0"/>
              </a:spcAft>
              <a:buClr>
                <a:srgbClr val="F3D54E"/>
              </a:buClr>
              <a:buSzPts val="1200"/>
              <a:buNone/>
              <a:defRPr b="0" i="0" sz="1200">
                <a:solidFill>
                  <a:srgbClr val="F3D54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body">
  <p:cSld name="1_Title and body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7693573" y="4803226"/>
            <a:ext cx="1324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8050924" y="4981903"/>
            <a:ext cx="0" cy="0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 txBox="1"/>
          <p:nvPr>
            <p:ph idx="11" type="ftr"/>
          </p:nvPr>
        </p:nvSpPr>
        <p:spPr>
          <a:xfrm>
            <a:off x="3121819" y="4892674"/>
            <a:ext cx="2895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465016" y="334645"/>
            <a:ext cx="82296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55614" y="1203327"/>
            <a:ext cx="8228100" cy="3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spcBef>
                <a:spcPts val="900"/>
              </a:spcBef>
              <a:spcAft>
                <a:spcPts val="0"/>
              </a:spcAft>
              <a:buClr>
                <a:srgbClr val="0071C5"/>
              </a:buClr>
              <a:buSzPts val="1800"/>
              <a:buNone/>
              <a:defRPr/>
            </a:lvl1pPr>
            <a:lvl2pPr indent="-342900" lvl="1" marL="914400" rtl="0" algn="l">
              <a:spcBef>
                <a:spcPts val="900"/>
              </a:spcBef>
              <a:spcAft>
                <a:spcPts val="0"/>
              </a:spcAft>
              <a:buClr>
                <a:srgbClr val="003C71"/>
              </a:buClr>
              <a:buSzPts val="1800"/>
              <a:buChar char="▪"/>
              <a:defRPr/>
            </a:lvl2pPr>
            <a:lvl3pPr indent="-342900" lvl="2" marL="1371600" rtl="0" algn="l"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800"/>
              <a:buChar char="–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rgbClr val="003C7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rgbClr val="003C71"/>
              </a:buClr>
              <a:buSzPts val="1800"/>
              <a:buChar char="–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3124200" y="4876231"/>
            <a:ext cx="2895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743952" y="4813473"/>
            <a:ext cx="2619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Bulleted Text" type="tx">
  <p:cSld name="TITLE_AND_BODY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743952" y="4813473"/>
            <a:ext cx="2619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465016" y="334645"/>
            <a:ext cx="82296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55614" y="1203327"/>
            <a:ext cx="8228100" cy="3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spcBef>
                <a:spcPts val="900"/>
              </a:spcBef>
              <a:spcAft>
                <a:spcPts val="0"/>
              </a:spcAft>
              <a:buClr>
                <a:srgbClr val="0071C5"/>
              </a:buClr>
              <a:buSzPts val="1800"/>
              <a:buNone/>
              <a:defRPr/>
            </a:lvl1pPr>
            <a:lvl2pPr indent="-342900" lvl="1" marL="914400" rtl="0" algn="l">
              <a:spcBef>
                <a:spcPts val="900"/>
              </a:spcBef>
              <a:spcAft>
                <a:spcPts val="0"/>
              </a:spcAft>
              <a:buClr>
                <a:srgbClr val="003C71"/>
              </a:buClr>
              <a:buSzPts val="1800"/>
              <a:buChar char="▪"/>
              <a:defRPr/>
            </a:lvl2pPr>
            <a:lvl3pPr indent="-342900" lvl="2" marL="1371600" rtl="0" algn="l"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800"/>
              <a:buChar char="–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rgbClr val="003C7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rgbClr val="003C71"/>
              </a:buClr>
              <a:buSzPts val="1800"/>
              <a:buChar char="–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3121819" y="4892674"/>
            <a:ext cx="2895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Bleed Image">
  <p:cSld name="Full Bleed Imag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>
            <p:ph idx="2" type="pic"/>
          </p:nvPr>
        </p:nvSpPr>
        <p:spPr>
          <a:xfrm>
            <a:off x="0" y="0"/>
            <a:ext cx="9144000" cy="4762800"/>
          </a:xfrm>
          <a:prstGeom prst="rect">
            <a:avLst/>
          </a:prstGeom>
          <a:solidFill>
            <a:srgbClr val="CFD5D8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71C5"/>
              </a:buClr>
              <a:buSzPts val="1350"/>
              <a:buFont typeface="Noto Sans Symbols"/>
              <a:buNone/>
              <a:defRPr b="0" i="0" sz="1350" u="none" cap="none" strike="noStrike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900"/>
              </a:spcBef>
              <a:spcAft>
                <a:spcPts val="0"/>
              </a:spcAft>
              <a:buClr>
                <a:srgbClr val="003C7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10"/>
              </a:spcBef>
              <a:spcAft>
                <a:spcPts val="0"/>
              </a:spcAft>
              <a:buClr>
                <a:srgbClr val="003C7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10"/>
              </a:spcBef>
              <a:spcAft>
                <a:spcPts val="0"/>
              </a:spcAft>
              <a:buClr>
                <a:srgbClr val="003C7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717717" y="4795523"/>
            <a:ext cx="28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p18"/>
          <p:cNvSpPr txBox="1"/>
          <p:nvPr>
            <p:ph type="title"/>
          </p:nvPr>
        </p:nvSpPr>
        <p:spPr>
          <a:xfrm>
            <a:off x="455613" y="308848"/>
            <a:ext cx="82296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  <a:defRPr b="0" i="0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1" type="ftr"/>
          </p:nvPr>
        </p:nvSpPr>
        <p:spPr>
          <a:xfrm>
            <a:off x="3124200" y="4876231"/>
            <a:ext cx="2895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ext and Bottom Half Image">
  <p:cSld name="1_Text and Bottom Half Imag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/>
          <p:nvPr>
            <p:ph idx="2" type="pic"/>
          </p:nvPr>
        </p:nvSpPr>
        <p:spPr>
          <a:xfrm>
            <a:off x="0" y="2574131"/>
            <a:ext cx="9144000" cy="21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900"/>
              </a:spcBef>
              <a:spcAft>
                <a:spcPts val="0"/>
              </a:spcAft>
              <a:buClr>
                <a:srgbClr val="0071C5"/>
              </a:buClr>
              <a:buSzPts val="1350"/>
              <a:buFont typeface="Noto Sans Symbols"/>
              <a:buNone/>
              <a:defRPr b="0" i="0" sz="1350" u="none" cap="none" strike="noStrike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900"/>
              </a:spcBef>
              <a:spcAft>
                <a:spcPts val="0"/>
              </a:spcAft>
              <a:buClr>
                <a:srgbClr val="003C7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10"/>
              </a:spcBef>
              <a:spcAft>
                <a:spcPts val="0"/>
              </a:spcAft>
              <a:buClr>
                <a:srgbClr val="003C7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10"/>
              </a:spcBef>
              <a:spcAft>
                <a:spcPts val="0"/>
              </a:spcAft>
              <a:buClr>
                <a:srgbClr val="003C7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743952" y="4813473"/>
            <a:ext cx="2619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455612" y="1203325"/>
            <a:ext cx="40068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spcBef>
                <a:spcPts val="900"/>
              </a:spcBef>
              <a:spcAft>
                <a:spcPts val="0"/>
              </a:spcAft>
              <a:buClr>
                <a:srgbClr val="0071C5"/>
              </a:buClr>
              <a:buSzPts val="1800"/>
              <a:buNone/>
              <a:defRPr/>
            </a:lvl1pPr>
            <a:lvl2pPr indent="-342900" lvl="1" marL="914400" rtl="0" algn="l">
              <a:spcBef>
                <a:spcPts val="900"/>
              </a:spcBef>
              <a:spcAft>
                <a:spcPts val="0"/>
              </a:spcAft>
              <a:buClr>
                <a:srgbClr val="003C71"/>
              </a:buClr>
              <a:buSzPts val="1800"/>
              <a:buChar char="▪"/>
              <a:defRPr/>
            </a:lvl2pPr>
            <a:lvl3pPr indent="-342900" lvl="2" marL="1371600" rtl="0" algn="l"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800"/>
              <a:buChar char="–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rgbClr val="003C7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rgbClr val="003C71"/>
              </a:buClr>
              <a:buSzPts val="1800"/>
              <a:buChar char="–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465016" y="334645"/>
            <a:ext cx="82296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121819" y="4892674"/>
            <a:ext cx="2895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Image" showMasterSp="0">
  <p:cSld name="Title Slide with Image">
    <p:bg>
      <p:bgPr>
        <a:gradFill>
          <a:gsLst>
            <a:gs pos="0">
              <a:schemeClr val="dk2"/>
            </a:gs>
            <a:gs pos="50000">
              <a:schemeClr val="accent2"/>
            </a:gs>
            <a:gs pos="100000">
              <a:schemeClr val="accent2"/>
            </a:gs>
          </a:gsLst>
          <a:lin ang="18900044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>
            <p:ph idx="2" type="pic"/>
          </p:nvPr>
        </p:nvSpPr>
        <p:spPr>
          <a:xfrm>
            <a:off x="0" y="0"/>
            <a:ext cx="9144000" cy="4768800"/>
          </a:xfrm>
          <a:prstGeom prst="rect">
            <a:avLst/>
          </a:prstGeom>
          <a:solidFill>
            <a:srgbClr val="CFD5D8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71C5"/>
              </a:buClr>
              <a:buSzPts val="1350"/>
              <a:buFont typeface="Noto Sans Symbols"/>
              <a:buNone/>
              <a:defRPr b="0" i="0" sz="1350" u="none" cap="none" strike="noStrike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900"/>
              </a:spcBef>
              <a:spcAft>
                <a:spcPts val="0"/>
              </a:spcAft>
              <a:buClr>
                <a:srgbClr val="003C7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10"/>
              </a:spcBef>
              <a:spcAft>
                <a:spcPts val="0"/>
              </a:spcAft>
              <a:buClr>
                <a:srgbClr val="003C7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10"/>
              </a:spcBef>
              <a:spcAft>
                <a:spcPts val="0"/>
              </a:spcAft>
              <a:buClr>
                <a:srgbClr val="003C7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type="ctrTitle"/>
          </p:nvPr>
        </p:nvSpPr>
        <p:spPr>
          <a:xfrm>
            <a:off x="444687" y="2479424"/>
            <a:ext cx="8212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75"/>
              <a:buFont typeface="Arial"/>
              <a:buNone/>
              <a:defRPr b="0" sz="487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" type="subTitle"/>
          </p:nvPr>
        </p:nvSpPr>
        <p:spPr>
          <a:xfrm>
            <a:off x="455614" y="3493008"/>
            <a:ext cx="6330300" cy="9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spcBef>
                <a:spcPts val="900"/>
              </a:spcBef>
              <a:spcAft>
                <a:spcPts val="0"/>
              </a:spcAft>
              <a:buClr>
                <a:srgbClr val="F3D54E"/>
              </a:buClr>
              <a:buSzPts val="1200"/>
              <a:buNone/>
              <a:defRPr b="0" i="0" sz="1200">
                <a:solidFill>
                  <a:srgbClr val="F3D54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3124200" y="4876231"/>
            <a:ext cx="2895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8324195" y="4813473"/>
            <a:ext cx="578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00" name="Google Shape;100;p20"/>
          <p:cNvCxnSpPr/>
          <p:nvPr/>
        </p:nvCxnSpPr>
        <p:spPr>
          <a:xfrm rot="5400000">
            <a:off x="8588304" y="4956252"/>
            <a:ext cx="285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20"/>
          <p:cNvSpPr txBox="1"/>
          <p:nvPr>
            <p:ph idx="3" type="body"/>
          </p:nvPr>
        </p:nvSpPr>
        <p:spPr>
          <a:xfrm>
            <a:off x="9144000" y="493395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spcBef>
                <a:spcPts val="900"/>
              </a:spcBef>
              <a:spcAft>
                <a:spcPts val="0"/>
              </a:spcAft>
              <a:buClr>
                <a:srgbClr val="0071C5"/>
              </a:buClr>
              <a:buSzPts val="1800"/>
              <a:buNone/>
              <a:defRPr/>
            </a:lvl1pPr>
            <a:lvl2pPr indent="-342900" lvl="1" marL="914400" rtl="0" algn="l">
              <a:spcBef>
                <a:spcPts val="900"/>
              </a:spcBef>
              <a:spcAft>
                <a:spcPts val="0"/>
              </a:spcAft>
              <a:buClr>
                <a:srgbClr val="003C71"/>
              </a:buClr>
              <a:buSzPts val="1800"/>
              <a:buChar char="▪"/>
              <a:defRPr/>
            </a:lvl2pPr>
            <a:lvl3pPr indent="-342900" lvl="2" marL="1371600" rtl="0" algn="l"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800"/>
              <a:buChar char="–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rgbClr val="003C7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rgbClr val="003C71"/>
              </a:buClr>
              <a:buSzPts val="1800"/>
              <a:buChar char="–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ulleted Text">
  <p:cSld name="Title and Bulleted 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idx="11" type="ftr"/>
          </p:nvPr>
        </p:nvSpPr>
        <p:spPr>
          <a:xfrm>
            <a:off x="3124200" y="4876231"/>
            <a:ext cx="2895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743952" y="4813473"/>
            <a:ext cx="2619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455613" y="308848"/>
            <a:ext cx="82296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  <a:defRPr b="0" i="0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455614" y="1203327"/>
            <a:ext cx="8228100" cy="3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spcBef>
                <a:spcPts val="900"/>
              </a:spcBef>
              <a:spcAft>
                <a:spcPts val="0"/>
              </a:spcAft>
              <a:buClr>
                <a:srgbClr val="0071C5"/>
              </a:buClr>
              <a:buSzPts val="1350"/>
              <a:buNone/>
              <a:defRPr>
                <a:solidFill>
                  <a:srgbClr val="0071C5"/>
                </a:solidFill>
              </a:defRPr>
            </a:lvl1pPr>
            <a:lvl2pPr indent="-314325" lvl="1" marL="914400" rtl="0" algn="l">
              <a:spcBef>
                <a:spcPts val="900"/>
              </a:spcBef>
              <a:spcAft>
                <a:spcPts val="0"/>
              </a:spcAft>
              <a:buClr>
                <a:srgbClr val="003C71"/>
              </a:buClr>
              <a:buSzPts val="1350"/>
              <a:buChar char="▪"/>
              <a:defRPr sz="1350"/>
            </a:lvl2pPr>
            <a:lvl3pPr indent="-314325" lvl="2" marL="1371600" rtl="0" algn="l"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350"/>
              <a:buChar char="–"/>
              <a:defRPr sz="1350"/>
            </a:lvl3pPr>
            <a:lvl4pPr indent="-304800" lvl="3" marL="1828800" rtl="0" algn="l">
              <a:spcBef>
                <a:spcPts val="240"/>
              </a:spcBef>
              <a:spcAft>
                <a:spcPts val="0"/>
              </a:spcAft>
              <a:buClr>
                <a:srgbClr val="003C71"/>
              </a:buClr>
              <a:buSzPts val="1200"/>
              <a:buChar char="–"/>
              <a:defRPr sz="12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rgbClr val="003C71"/>
              </a:buClr>
              <a:buSzPts val="1800"/>
              <a:buChar char="–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 with Image">
  <p:cSld name="Two Content with Imag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idx="11" type="ftr"/>
          </p:nvPr>
        </p:nvSpPr>
        <p:spPr>
          <a:xfrm>
            <a:off x="3124200" y="4876231"/>
            <a:ext cx="2895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8743952" y="4813473"/>
            <a:ext cx="2619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455613" y="1203326"/>
            <a:ext cx="4006800" cy="3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spcBef>
                <a:spcPts val="900"/>
              </a:spcBef>
              <a:spcAft>
                <a:spcPts val="0"/>
              </a:spcAft>
              <a:buClr>
                <a:srgbClr val="0071C5"/>
              </a:buClr>
              <a:buSzPts val="1350"/>
              <a:buNone/>
              <a:defRPr/>
            </a:lvl1pPr>
            <a:lvl2pPr indent="-304800" lvl="1" marL="914400" rtl="0" algn="l">
              <a:spcBef>
                <a:spcPts val="900"/>
              </a:spcBef>
              <a:spcAft>
                <a:spcPts val="0"/>
              </a:spcAft>
              <a:buClr>
                <a:srgbClr val="003C71"/>
              </a:buClr>
              <a:buSzPts val="1200"/>
              <a:buChar char="▪"/>
              <a:defRPr/>
            </a:lvl2pPr>
            <a:lvl3pPr indent="-295275" lvl="2" marL="1371600" rtl="0" algn="l"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050"/>
              <a:buChar char="–"/>
              <a:defRPr sz="1050"/>
            </a:lvl3pPr>
            <a:lvl4pPr indent="-285750" lvl="3" marL="1828800" rtl="0" algn="l">
              <a:spcBef>
                <a:spcPts val="180"/>
              </a:spcBef>
              <a:spcAft>
                <a:spcPts val="0"/>
              </a:spcAft>
              <a:buClr>
                <a:srgbClr val="003C71"/>
              </a:buClr>
              <a:buSzPts val="900"/>
              <a:buChar char="–"/>
              <a:defRPr sz="900"/>
            </a:lvl4pPr>
            <a:lvl5pPr indent="-285750" lvl="4" marL="2286000" rtl="0" algn="l">
              <a:spcBef>
                <a:spcPts val="180"/>
              </a:spcBef>
              <a:spcAft>
                <a:spcPts val="0"/>
              </a:spcAft>
              <a:buClr>
                <a:srgbClr val="003C71"/>
              </a:buClr>
              <a:buSzPts val="900"/>
              <a:buChar char="–"/>
              <a:defRPr sz="9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type="title"/>
          </p:nvPr>
        </p:nvSpPr>
        <p:spPr>
          <a:xfrm>
            <a:off x="455613" y="308848"/>
            <a:ext cx="82296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  <a:defRPr b="0" i="0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/>
          <p:nvPr>
            <p:ph idx="2" type="pic"/>
          </p:nvPr>
        </p:nvSpPr>
        <p:spPr>
          <a:xfrm>
            <a:off x="4830764" y="943430"/>
            <a:ext cx="3181200" cy="1671000"/>
          </a:xfrm>
          <a:prstGeom prst="rect">
            <a:avLst/>
          </a:prstGeom>
          <a:solidFill>
            <a:srgbClr val="CFD5D8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900"/>
              </a:spcBef>
              <a:spcAft>
                <a:spcPts val="0"/>
              </a:spcAft>
              <a:buClr>
                <a:srgbClr val="0071C5"/>
              </a:buClr>
              <a:buSzPts val="1350"/>
              <a:buFont typeface="Noto Sans Symbols"/>
              <a:buNone/>
              <a:defRPr b="0" i="0" sz="1350" u="none" cap="none" strike="noStrike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900"/>
              </a:spcBef>
              <a:spcAft>
                <a:spcPts val="0"/>
              </a:spcAft>
              <a:buClr>
                <a:srgbClr val="003C7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10"/>
              </a:spcBef>
              <a:spcAft>
                <a:spcPts val="0"/>
              </a:spcAft>
              <a:buClr>
                <a:srgbClr val="003C7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10"/>
              </a:spcBef>
              <a:spcAft>
                <a:spcPts val="0"/>
              </a:spcAft>
              <a:buClr>
                <a:srgbClr val="003C7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22"/>
          <p:cNvSpPr/>
          <p:nvPr>
            <p:ph idx="3" type="pic"/>
          </p:nvPr>
        </p:nvSpPr>
        <p:spPr>
          <a:xfrm>
            <a:off x="4830764" y="2843897"/>
            <a:ext cx="3181200" cy="1671000"/>
          </a:xfrm>
          <a:prstGeom prst="rect">
            <a:avLst/>
          </a:prstGeom>
          <a:solidFill>
            <a:srgbClr val="CFD5D8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900"/>
              </a:spcBef>
              <a:spcAft>
                <a:spcPts val="0"/>
              </a:spcAft>
              <a:buClr>
                <a:srgbClr val="0071C5"/>
              </a:buClr>
              <a:buSzPts val="1350"/>
              <a:buFont typeface="Noto Sans Symbols"/>
              <a:buNone/>
              <a:defRPr b="0" i="0" sz="1350" u="none" cap="none" strike="noStrike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900"/>
              </a:spcBef>
              <a:spcAft>
                <a:spcPts val="0"/>
              </a:spcAft>
              <a:buClr>
                <a:srgbClr val="003C7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10"/>
              </a:spcBef>
              <a:spcAft>
                <a:spcPts val="0"/>
              </a:spcAft>
              <a:buClr>
                <a:srgbClr val="003C7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10"/>
              </a:spcBef>
              <a:spcAft>
                <a:spcPts val="0"/>
              </a:spcAft>
              <a:buClr>
                <a:srgbClr val="003C7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idx="11" type="ftr"/>
          </p:nvPr>
        </p:nvSpPr>
        <p:spPr>
          <a:xfrm>
            <a:off x="3124200" y="4876231"/>
            <a:ext cx="2895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743952" y="4813473"/>
            <a:ext cx="2619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455613" y="1203326"/>
            <a:ext cx="4006800" cy="3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spcBef>
                <a:spcPts val="900"/>
              </a:spcBef>
              <a:spcAft>
                <a:spcPts val="0"/>
              </a:spcAft>
              <a:buClr>
                <a:srgbClr val="0071C5"/>
              </a:buClr>
              <a:buSzPts val="1350"/>
              <a:buNone/>
              <a:defRPr/>
            </a:lvl1pPr>
            <a:lvl2pPr indent="-304800" lvl="1" marL="914400" rtl="0" algn="l">
              <a:spcBef>
                <a:spcPts val="900"/>
              </a:spcBef>
              <a:spcAft>
                <a:spcPts val="0"/>
              </a:spcAft>
              <a:buClr>
                <a:srgbClr val="003C71"/>
              </a:buClr>
              <a:buSzPts val="1200"/>
              <a:buChar char="▪"/>
              <a:defRPr/>
            </a:lvl2pPr>
            <a:lvl3pPr indent="-295275" lvl="2" marL="1371600" rtl="0" algn="l"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050"/>
              <a:buChar char="–"/>
              <a:defRPr sz="1050"/>
            </a:lvl3pPr>
            <a:lvl4pPr indent="-285750" lvl="3" marL="1828800" rtl="0" algn="l">
              <a:spcBef>
                <a:spcPts val="180"/>
              </a:spcBef>
              <a:spcAft>
                <a:spcPts val="0"/>
              </a:spcAft>
              <a:buClr>
                <a:srgbClr val="003C71"/>
              </a:buClr>
              <a:buSzPts val="900"/>
              <a:buChar char="–"/>
              <a:defRPr sz="900"/>
            </a:lvl4pPr>
            <a:lvl5pPr indent="-285750" lvl="4" marL="2286000" rtl="0" algn="l">
              <a:spcBef>
                <a:spcPts val="180"/>
              </a:spcBef>
              <a:spcAft>
                <a:spcPts val="0"/>
              </a:spcAft>
              <a:buClr>
                <a:srgbClr val="003C71"/>
              </a:buClr>
              <a:buSzPts val="900"/>
              <a:buChar char="–"/>
              <a:defRPr sz="9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2" type="body"/>
          </p:nvPr>
        </p:nvSpPr>
        <p:spPr>
          <a:xfrm>
            <a:off x="4678363" y="1203326"/>
            <a:ext cx="4005300" cy="3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spcBef>
                <a:spcPts val="900"/>
              </a:spcBef>
              <a:spcAft>
                <a:spcPts val="0"/>
              </a:spcAft>
              <a:buClr>
                <a:srgbClr val="0071C5"/>
              </a:buClr>
              <a:buSzPts val="1350"/>
              <a:buNone/>
              <a:defRPr/>
            </a:lvl1pPr>
            <a:lvl2pPr indent="-304800" lvl="1" marL="914400" rtl="0" algn="l">
              <a:spcBef>
                <a:spcPts val="900"/>
              </a:spcBef>
              <a:spcAft>
                <a:spcPts val="0"/>
              </a:spcAft>
              <a:buClr>
                <a:srgbClr val="003C71"/>
              </a:buClr>
              <a:buSzPts val="1200"/>
              <a:buChar char="▪"/>
              <a:defRPr/>
            </a:lvl2pPr>
            <a:lvl3pPr indent="-295275" lvl="2" marL="1371600" rtl="0" algn="l"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050"/>
              <a:buChar char="–"/>
              <a:defRPr sz="1050"/>
            </a:lvl3pPr>
            <a:lvl4pPr indent="-285750" lvl="3" marL="1828800" rtl="0" algn="l">
              <a:spcBef>
                <a:spcPts val="180"/>
              </a:spcBef>
              <a:spcAft>
                <a:spcPts val="0"/>
              </a:spcAft>
              <a:buClr>
                <a:srgbClr val="003C71"/>
              </a:buClr>
              <a:buSzPts val="900"/>
              <a:buChar char="–"/>
              <a:defRPr sz="900"/>
            </a:lvl4pPr>
            <a:lvl5pPr indent="-285750" lvl="4" marL="2286000" rtl="0" algn="l">
              <a:spcBef>
                <a:spcPts val="180"/>
              </a:spcBef>
              <a:spcAft>
                <a:spcPts val="0"/>
              </a:spcAft>
              <a:buClr>
                <a:srgbClr val="003C71"/>
              </a:buClr>
              <a:buSzPts val="900"/>
              <a:buChar char="–"/>
              <a:defRPr sz="9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type="title"/>
          </p:nvPr>
        </p:nvSpPr>
        <p:spPr>
          <a:xfrm>
            <a:off x="455613" y="308848"/>
            <a:ext cx="82296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  <a:defRPr b="0" i="0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Attribute">
  <p:cSld name="Quote with Attribut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idx="1" type="body"/>
          </p:nvPr>
        </p:nvSpPr>
        <p:spPr>
          <a:xfrm>
            <a:off x="455614" y="1203327"/>
            <a:ext cx="8228100" cy="3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rtl="0" algn="l"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b="1" sz="27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rtl="0" algn="l">
              <a:spcBef>
                <a:spcPts val="900"/>
              </a:spcBef>
              <a:spcAft>
                <a:spcPts val="0"/>
              </a:spcAft>
              <a:buClr>
                <a:srgbClr val="003C71"/>
              </a:buClr>
              <a:buSzPts val="900"/>
              <a:buFont typeface="Merriweather Sans"/>
              <a:buChar char="−"/>
              <a:defRPr sz="900">
                <a:latin typeface="Arial"/>
                <a:ea typeface="Arial"/>
                <a:cs typeface="Arial"/>
                <a:sym typeface="Arial"/>
              </a:defRPr>
            </a:lvl2pPr>
            <a:lvl3pPr indent="-285750" lvl="2" marL="1371600" rtl="0" algn="l"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900"/>
              <a:buChar char="–"/>
              <a:defRPr sz="900">
                <a:latin typeface="Arial"/>
                <a:ea typeface="Arial"/>
                <a:cs typeface="Arial"/>
                <a:sym typeface="Arial"/>
              </a:defRPr>
            </a:lvl3pPr>
            <a:lvl4pPr indent="-280987" lvl="3" marL="1828800" rtl="0" algn="l">
              <a:spcBef>
                <a:spcPts val="165"/>
              </a:spcBef>
              <a:spcAft>
                <a:spcPts val="0"/>
              </a:spcAft>
              <a:buClr>
                <a:srgbClr val="003C71"/>
              </a:buClr>
              <a:buSzPts val="825"/>
              <a:buChar char="–"/>
              <a:defRPr sz="825">
                <a:latin typeface="Arial"/>
                <a:ea typeface="Arial"/>
                <a:cs typeface="Arial"/>
                <a:sym typeface="Arial"/>
              </a:defRPr>
            </a:lvl4pPr>
            <a:lvl5pPr indent="-278638" lvl="4" marL="2286000" rtl="0" algn="l">
              <a:spcBef>
                <a:spcPts val="158"/>
              </a:spcBef>
              <a:spcAft>
                <a:spcPts val="0"/>
              </a:spcAft>
              <a:buClr>
                <a:srgbClr val="003C71"/>
              </a:buClr>
              <a:buSzPts val="788"/>
              <a:buChar char="–"/>
              <a:defRPr sz="788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1" type="ftr"/>
          </p:nvPr>
        </p:nvSpPr>
        <p:spPr>
          <a:xfrm>
            <a:off x="3124200" y="4876231"/>
            <a:ext cx="2895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8743952" y="4813473"/>
            <a:ext cx="2619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p24"/>
          <p:cNvSpPr txBox="1"/>
          <p:nvPr>
            <p:ph type="title"/>
          </p:nvPr>
        </p:nvSpPr>
        <p:spPr>
          <a:xfrm>
            <a:off x="455613" y="308848"/>
            <a:ext cx="82296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  <a:defRPr b="0" i="0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and Bottom Half Image">
  <p:cSld name="Text and Bottom Half Image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/>
          <p:nvPr>
            <p:ph idx="2" type="pic"/>
          </p:nvPr>
        </p:nvSpPr>
        <p:spPr>
          <a:xfrm>
            <a:off x="0" y="2574133"/>
            <a:ext cx="9144000" cy="2188800"/>
          </a:xfrm>
          <a:prstGeom prst="rect">
            <a:avLst/>
          </a:prstGeom>
          <a:solidFill>
            <a:srgbClr val="CFD5D8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71C5"/>
              </a:buClr>
              <a:buSzPts val="1350"/>
              <a:buFont typeface="Noto Sans Symbols"/>
              <a:buNone/>
              <a:defRPr b="0" i="0" sz="1350" u="none" cap="none" strike="noStrike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900"/>
              </a:spcBef>
              <a:spcAft>
                <a:spcPts val="0"/>
              </a:spcAft>
              <a:buClr>
                <a:srgbClr val="003C7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10"/>
              </a:spcBef>
              <a:spcAft>
                <a:spcPts val="0"/>
              </a:spcAft>
              <a:buClr>
                <a:srgbClr val="003C7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10"/>
              </a:spcBef>
              <a:spcAft>
                <a:spcPts val="0"/>
              </a:spcAft>
              <a:buClr>
                <a:srgbClr val="003C7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8717717" y="4795523"/>
            <a:ext cx="288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455613" y="1203325"/>
            <a:ext cx="40068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spcBef>
                <a:spcPts val="900"/>
              </a:spcBef>
              <a:spcAft>
                <a:spcPts val="0"/>
              </a:spcAft>
              <a:buClr>
                <a:srgbClr val="0071C5"/>
              </a:buClr>
              <a:buSzPts val="1350"/>
              <a:buNone/>
              <a:defRPr/>
            </a:lvl1pPr>
            <a:lvl2pPr indent="-304800" lvl="1" marL="914400" rtl="0" algn="l">
              <a:spcBef>
                <a:spcPts val="900"/>
              </a:spcBef>
              <a:spcAft>
                <a:spcPts val="0"/>
              </a:spcAft>
              <a:buClr>
                <a:srgbClr val="003C71"/>
              </a:buClr>
              <a:buSzPts val="1200"/>
              <a:buChar char="▪"/>
              <a:defRPr/>
            </a:lvl2pPr>
            <a:lvl3pPr indent="-295275" lvl="2" marL="1371600" rtl="0" algn="l"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050"/>
              <a:buChar char="–"/>
              <a:defRPr sz="1050"/>
            </a:lvl3pPr>
            <a:lvl4pPr indent="-285750" lvl="3" marL="1828800" rtl="0" algn="l">
              <a:spcBef>
                <a:spcPts val="180"/>
              </a:spcBef>
              <a:spcAft>
                <a:spcPts val="0"/>
              </a:spcAft>
              <a:buClr>
                <a:srgbClr val="003C71"/>
              </a:buClr>
              <a:buSzPts val="900"/>
              <a:buChar char="–"/>
              <a:defRPr sz="900"/>
            </a:lvl4pPr>
            <a:lvl5pPr indent="-285750" lvl="4" marL="2286000" rtl="0" algn="l">
              <a:spcBef>
                <a:spcPts val="180"/>
              </a:spcBef>
              <a:spcAft>
                <a:spcPts val="0"/>
              </a:spcAft>
              <a:buClr>
                <a:srgbClr val="003C71"/>
              </a:buClr>
              <a:buSzPts val="900"/>
              <a:buChar char="–"/>
              <a:defRPr sz="9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3" type="body"/>
          </p:nvPr>
        </p:nvSpPr>
        <p:spPr>
          <a:xfrm>
            <a:off x="4678363" y="1203325"/>
            <a:ext cx="40053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spcBef>
                <a:spcPts val="900"/>
              </a:spcBef>
              <a:spcAft>
                <a:spcPts val="0"/>
              </a:spcAft>
              <a:buClr>
                <a:srgbClr val="0071C5"/>
              </a:buClr>
              <a:buSzPts val="1350"/>
              <a:buNone/>
              <a:defRPr/>
            </a:lvl1pPr>
            <a:lvl2pPr indent="-304800" lvl="1" marL="914400" rtl="0" algn="l">
              <a:spcBef>
                <a:spcPts val="900"/>
              </a:spcBef>
              <a:spcAft>
                <a:spcPts val="0"/>
              </a:spcAft>
              <a:buClr>
                <a:srgbClr val="003C71"/>
              </a:buClr>
              <a:buSzPts val="1200"/>
              <a:buChar char="▪"/>
              <a:defRPr/>
            </a:lvl2pPr>
            <a:lvl3pPr indent="-295275" lvl="2" marL="1371600" rtl="0" algn="l"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050"/>
              <a:buChar char="–"/>
              <a:defRPr sz="1050"/>
            </a:lvl3pPr>
            <a:lvl4pPr indent="-285750" lvl="3" marL="1828800" rtl="0" algn="l">
              <a:spcBef>
                <a:spcPts val="180"/>
              </a:spcBef>
              <a:spcAft>
                <a:spcPts val="0"/>
              </a:spcAft>
              <a:buClr>
                <a:srgbClr val="003C71"/>
              </a:buClr>
              <a:buSzPts val="900"/>
              <a:buChar char="–"/>
              <a:defRPr sz="900"/>
            </a:lvl4pPr>
            <a:lvl5pPr indent="-285750" lvl="4" marL="2286000" rtl="0" algn="l">
              <a:spcBef>
                <a:spcPts val="180"/>
              </a:spcBef>
              <a:spcAft>
                <a:spcPts val="0"/>
              </a:spcAft>
              <a:buClr>
                <a:srgbClr val="003C71"/>
              </a:buClr>
              <a:buSzPts val="900"/>
              <a:buChar char="–"/>
              <a:defRPr sz="9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25"/>
          <p:cNvSpPr txBox="1"/>
          <p:nvPr/>
        </p:nvSpPr>
        <p:spPr>
          <a:xfrm>
            <a:off x="1009489" y="4975797"/>
            <a:ext cx="184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</a:pPr>
            <a:r>
              <a:t/>
            </a:r>
            <a:endParaRPr b="0" i="0" sz="75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>
            <p:ph type="title"/>
          </p:nvPr>
        </p:nvSpPr>
        <p:spPr>
          <a:xfrm>
            <a:off x="455613" y="308848"/>
            <a:ext cx="82296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  <a:defRPr b="0" i="0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11" type="ftr"/>
          </p:nvPr>
        </p:nvSpPr>
        <p:spPr>
          <a:xfrm>
            <a:off x="3124200" y="4876231"/>
            <a:ext cx="2895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and Right Image">
  <p:cSld name="Text and Right 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>
            <p:ph idx="2" type="pic"/>
          </p:nvPr>
        </p:nvSpPr>
        <p:spPr>
          <a:xfrm>
            <a:off x="4678364" y="2"/>
            <a:ext cx="4465500" cy="4755600"/>
          </a:xfrm>
          <a:prstGeom prst="rect">
            <a:avLst/>
          </a:prstGeom>
          <a:solidFill>
            <a:srgbClr val="CFD5D8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900"/>
              </a:spcBef>
              <a:spcAft>
                <a:spcPts val="0"/>
              </a:spcAft>
              <a:buClr>
                <a:srgbClr val="0071C5"/>
              </a:buClr>
              <a:buSzPts val="1350"/>
              <a:buFont typeface="Noto Sans Symbols"/>
              <a:buNone/>
              <a:defRPr b="0" i="0" sz="1350" u="none" cap="none" strike="noStrike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900"/>
              </a:spcBef>
              <a:spcAft>
                <a:spcPts val="0"/>
              </a:spcAft>
              <a:buClr>
                <a:srgbClr val="003C7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10"/>
              </a:spcBef>
              <a:spcAft>
                <a:spcPts val="0"/>
              </a:spcAft>
              <a:buClr>
                <a:srgbClr val="003C7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10"/>
              </a:spcBef>
              <a:spcAft>
                <a:spcPts val="0"/>
              </a:spcAft>
              <a:buClr>
                <a:srgbClr val="003C7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type="title"/>
          </p:nvPr>
        </p:nvSpPr>
        <p:spPr>
          <a:xfrm>
            <a:off x="455613" y="308848"/>
            <a:ext cx="40068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  <a:defRPr b="0" i="0" sz="2100"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725557" y="4795523"/>
            <a:ext cx="2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455613" y="1325244"/>
            <a:ext cx="4006800" cy="3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spcBef>
                <a:spcPts val="900"/>
              </a:spcBef>
              <a:spcAft>
                <a:spcPts val="0"/>
              </a:spcAft>
              <a:buClr>
                <a:srgbClr val="0071C5"/>
              </a:buClr>
              <a:buSzPts val="1350"/>
              <a:buNone/>
              <a:defRPr/>
            </a:lvl1pPr>
            <a:lvl2pPr indent="-304800" lvl="1" marL="914400" rtl="0" algn="l">
              <a:spcBef>
                <a:spcPts val="900"/>
              </a:spcBef>
              <a:spcAft>
                <a:spcPts val="0"/>
              </a:spcAft>
              <a:buClr>
                <a:srgbClr val="003C71"/>
              </a:buClr>
              <a:buSzPts val="1200"/>
              <a:buChar char="▪"/>
              <a:defRPr/>
            </a:lvl2pPr>
            <a:lvl3pPr indent="-295275" lvl="2" marL="1371600" rtl="0" algn="l"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050"/>
              <a:buChar char="–"/>
              <a:defRPr sz="1050"/>
            </a:lvl3pPr>
            <a:lvl4pPr indent="-285750" lvl="3" marL="1828800" rtl="0" algn="l">
              <a:spcBef>
                <a:spcPts val="180"/>
              </a:spcBef>
              <a:spcAft>
                <a:spcPts val="0"/>
              </a:spcAft>
              <a:buClr>
                <a:srgbClr val="003C71"/>
              </a:buClr>
              <a:buSzPts val="900"/>
              <a:buChar char="–"/>
              <a:defRPr sz="900"/>
            </a:lvl4pPr>
            <a:lvl5pPr indent="-285750" lvl="4" marL="2286000" rtl="0" algn="l">
              <a:spcBef>
                <a:spcPts val="180"/>
              </a:spcBef>
              <a:spcAft>
                <a:spcPts val="0"/>
              </a:spcAft>
              <a:buClr>
                <a:srgbClr val="003C71"/>
              </a:buClr>
              <a:buSzPts val="900"/>
              <a:buChar char="–"/>
              <a:defRPr sz="9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1" type="ftr"/>
          </p:nvPr>
        </p:nvSpPr>
        <p:spPr>
          <a:xfrm>
            <a:off x="3124200" y="4876231"/>
            <a:ext cx="2895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Section Break">
  <p:cSld name="White Section Brea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455613" y="2108062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4050"/>
              <a:buFont typeface="Arial"/>
              <a:buNone/>
              <a:defRPr b="0" sz="4050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455613" y="3241150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b="0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>
                <a:solidFill>
                  <a:schemeClr val="dk1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indent="-228600" lvl="3" marL="18288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4pPr>
            <a:lvl5pPr indent="-228600" lvl="4" marL="22860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5pPr>
            <a:lvl6pPr indent="-228600" lvl="5" marL="27432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6pPr>
            <a:lvl7pPr indent="-228600" lvl="6" marL="32004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7pPr>
            <a:lvl8pPr indent="-228600" lvl="7" marL="36576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8pPr>
            <a:lvl9pPr indent="-228600" lvl="8" marL="41148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8743952" y="4813473"/>
            <a:ext cx="2619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Google Shape;143;p27"/>
          <p:cNvSpPr txBox="1"/>
          <p:nvPr>
            <p:ph idx="11" type="ftr"/>
          </p:nvPr>
        </p:nvSpPr>
        <p:spPr>
          <a:xfrm>
            <a:off x="3124200" y="4876231"/>
            <a:ext cx="2895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Section Break" showMasterSp="0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455613" y="2108062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b="0" sz="405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1" type="body"/>
          </p:nvPr>
        </p:nvSpPr>
        <p:spPr>
          <a:xfrm>
            <a:off x="455613" y="3241150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spcBef>
                <a:spcPts val="900"/>
              </a:spcBef>
              <a:spcAft>
                <a:spcPts val="0"/>
              </a:spcAft>
              <a:buClr>
                <a:srgbClr val="F3D54E"/>
              </a:buClr>
              <a:buSzPts val="1200"/>
              <a:buNone/>
              <a:defRPr b="0" i="0" sz="1200">
                <a:solidFill>
                  <a:srgbClr val="F3D54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>
                <a:solidFill>
                  <a:schemeClr val="dk1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indent="-228600" lvl="3" marL="18288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4pPr>
            <a:lvl5pPr indent="-228600" lvl="4" marL="22860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5pPr>
            <a:lvl6pPr indent="-228600" lvl="5" marL="27432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6pPr>
            <a:lvl7pPr indent="-228600" lvl="6" marL="32004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7pPr>
            <a:lvl8pPr indent="-228600" lvl="7" marL="36576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8pPr>
            <a:lvl9pPr indent="-228600" lvl="8" marL="41148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ro Text">
  <p:cSld name="Hero 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idx="1" type="body"/>
          </p:nvPr>
        </p:nvSpPr>
        <p:spPr>
          <a:xfrm>
            <a:off x="455613" y="2234882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spcBef>
                <a:spcPts val="9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b="0" sz="3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>
                <a:solidFill>
                  <a:schemeClr val="dk1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indent="-228600" lvl="3" marL="18288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4pPr>
            <a:lvl5pPr indent="-228600" lvl="4" marL="22860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5pPr>
            <a:lvl6pPr indent="-228600" lvl="5" marL="27432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6pPr>
            <a:lvl7pPr indent="-228600" lvl="6" marL="32004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7pPr>
            <a:lvl8pPr indent="-228600" lvl="7" marL="36576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8pPr>
            <a:lvl9pPr indent="-228600" lvl="8" marL="41148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8743952" y="4813473"/>
            <a:ext cx="2619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" name="Google Shape;150;p29"/>
          <p:cNvSpPr txBox="1"/>
          <p:nvPr>
            <p:ph type="title"/>
          </p:nvPr>
        </p:nvSpPr>
        <p:spPr>
          <a:xfrm>
            <a:off x="455613" y="1101794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3000"/>
              <a:buFont typeface="Arial"/>
              <a:buNone/>
              <a:defRPr b="0" sz="3000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1" type="ftr"/>
          </p:nvPr>
        </p:nvSpPr>
        <p:spPr>
          <a:xfrm>
            <a:off x="3124200" y="4876231"/>
            <a:ext cx="2895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Section Break Image" showMasterSp="0">
  <p:cSld name="Blue Section Break Image">
    <p:bg>
      <p:bgPr>
        <a:gradFill>
          <a:gsLst>
            <a:gs pos="0">
              <a:schemeClr val="dk2"/>
            </a:gs>
            <a:gs pos="50000">
              <a:schemeClr val="accent2"/>
            </a:gs>
            <a:gs pos="100000">
              <a:schemeClr val="accent2"/>
            </a:gs>
          </a:gsLst>
          <a:lin ang="18900044" scaled="0"/>
        </a:gra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title"/>
          </p:nvPr>
        </p:nvSpPr>
        <p:spPr>
          <a:xfrm>
            <a:off x="455613" y="2260088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  <a:defRPr b="0" sz="405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455613" y="3348787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rtl="0" algn="l">
              <a:spcBef>
                <a:spcPts val="900"/>
              </a:spcBef>
              <a:spcAft>
                <a:spcPts val="0"/>
              </a:spcAft>
              <a:buClr>
                <a:srgbClr val="F3D54E"/>
              </a:buClr>
              <a:buSzPts val="1200"/>
              <a:buNone/>
              <a:defRPr b="0" sz="1200">
                <a:solidFill>
                  <a:srgbClr val="F3D54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>
                <a:solidFill>
                  <a:schemeClr val="dk1"/>
                </a:solidFill>
              </a:defRPr>
            </a:lvl2pPr>
            <a:lvl3pPr indent="-228600" lvl="2" marL="13716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indent="-228600" lvl="3" marL="18288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4pPr>
            <a:lvl5pPr indent="-228600" lvl="4" marL="22860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5pPr>
            <a:lvl6pPr indent="-228600" lvl="5" marL="27432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6pPr>
            <a:lvl7pPr indent="-228600" lvl="6" marL="32004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7pPr>
            <a:lvl8pPr indent="-228600" lvl="7" marL="36576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8pPr>
            <a:lvl9pPr indent="-228600" lvl="8" marL="411480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30"/>
          <p:cNvSpPr/>
          <p:nvPr>
            <p:ph idx="2" type="pic"/>
          </p:nvPr>
        </p:nvSpPr>
        <p:spPr>
          <a:xfrm>
            <a:off x="0" y="3"/>
            <a:ext cx="9144000" cy="2574000"/>
          </a:xfrm>
          <a:prstGeom prst="rect">
            <a:avLst/>
          </a:prstGeom>
          <a:solidFill>
            <a:srgbClr val="CFD5D8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900"/>
              </a:spcBef>
              <a:spcAft>
                <a:spcPts val="0"/>
              </a:spcAft>
              <a:buClr>
                <a:srgbClr val="0071C5"/>
              </a:buClr>
              <a:buSzPts val="1350"/>
              <a:buFont typeface="Noto Sans Symbols"/>
              <a:buNone/>
              <a:defRPr b="0" i="0" sz="1350" u="none" cap="none" strike="noStrike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900"/>
              </a:spcBef>
              <a:spcAft>
                <a:spcPts val="0"/>
              </a:spcAft>
              <a:buClr>
                <a:srgbClr val="003C7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210"/>
              </a:spcBef>
              <a:spcAft>
                <a:spcPts val="0"/>
              </a:spcAft>
              <a:buClr>
                <a:srgbClr val="003C7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210"/>
              </a:spcBef>
              <a:spcAft>
                <a:spcPts val="0"/>
              </a:spcAft>
              <a:buClr>
                <a:srgbClr val="003C7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idx="12" type="sldNum"/>
          </p:nvPr>
        </p:nvSpPr>
        <p:spPr>
          <a:xfrm>
            <a:off x="8743952" y="4813473"/>
            <a:ext cx="2619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8" name="Google Shape;158;p31"/>
          <p:cNvSpPr txBox="1"/>
          <p:nvPr>
            <p:ph idx="11" type="ftr"/>
          </p:nvPr>
        </p:nvSpPr>
        <p:spPr>
          <a:xfrm>
            <a:off x="3124200" y="4876231"/>
            <a:ext cx="2895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9" name="Google Shape;159;p31"/>
          <p:cNvSpPr txBox="1"/>
          <p:nvPr>
            <p:ph type="title"/>
          </p:nvPr>
        </p:nvSpPr>
        <p:spPr>
          <a:xfrm>
            <a:off x="465016" y="334645"/>
            <a:ext cx="82296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idx="11" type="ftr"/>
          </p:nvPr>
        </p:nvSpPr>
        <p:spPr>
          <a:xfrm>
            <a:off x="3124200" y="4842365"/>
            <a:ext cx="2895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2" name="Google Shape;162;p32"/>
          <p:cNvSpPr txBox="1"/>
          <p:nvPr>
            <p:ph idx="12" type="sldNum"/>
          </p:nvPr>
        </p:nvSpPr>
        <p:spPr>
          <a:xfrm>
            <a:off x="8743952" y="4779607"/>
            <a:ext cx="2619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3" name="Google Shape;163;p32"/>
          <p:cNvSpPr/>
          <p:nvPr/>
        </p:nvSpPr>
        <p:spPr>
          <a:xfrm>
            <a:off x="6096000" y="0"/>
            <a:ext cx="3048000" cy="118200"/>
          </a:xfrm>
          <a:prstGeom prst="rect">
            <a:avLst/>
          </a:prstGeom>
          <a:solidFill>
            <a:srgbClr val="EF3969"/>
          </a:solidFill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2"/>
          <p:cNvSpPr/>
          <p:nvPr/>
        </p:nvSpPr>
        <p:spPr>
          <a:xfrm>
            <a:off x="3048000" y="0"/>
            <a:ext cx="3048000" cy="118200"/>
          </a:xfrm>
          <a:prstGeom prst="rect">
            <a:avLst/>
          </a:prstGeom>
          <a:solidFill>
            <a:srgbClr val="ED0096"/>
          </a:solidFill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2"/>
          <p:cNvSpPr/>
          <p:nvPr/>
        </p:nvSpPr>
        <p:spPr>
          <a:xfrm>
            <a:off x="0" y="0"/>
            <a:ext cx="3048000" cy="118200"/>
          </a:xfrm>
          <a:prstGeom prst="rect">
            <a:avLst/>
          </a:prstGeom>
          <a:solidFill>
            <a:srgbClr val="3A9ED9"/>
          </a:solidFill>
          <a:ln>
            <a:noFill/>
          </a:ln>
        </p:spPr>
        <p:txBody>
          <a:bodyPr anchorCtr="0" anchor="ctr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etis-mini.png" id="166" name="Google Shape;166;p32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8512775" y="4453702"/>
            <a:ext cx="326424" cy="38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2"/>
          <p:cNvSpPr txBox="1"/>
          <p:nvPr/>
        </p:nvSpPr>
        <p:spPr>
          <a:xfrm>
            <a:off x="1038875" y="874125"/>
            <a:ext cx="67038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75"/>
              <a:buFont typeface="Source Code Pro"/>
              <a:buNone/>
            </a:pPr>
            <a:r>
              <a:rPr b="0" i="0" lang="en-GB" sz="2700" u="none" cap="none" strike="noStrike">
                <a:solidFill>
                  <a:srgbClr val="3A9ED9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 headline goes here /</a:t>
            </a:r>
            <a:endParaRPr/>
          </a:p>
        </p:txBody>
      </p:sp>
      <p:sp>
        <p:nvSpPr>
          <p:cNvPr id="168" name="Google Shape;168;p32"/>
          <p:cNvSpPr txBox="1"/>
          <p:nvPr/>
        </p:nvSpPr>
        <p:spPr>
          <a:xfrm>
            <a:off x="1038875" y="1951702"/>
            <a:ext cx="6703800" cy="22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Source Code Pro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Curabitur blandit tempus porttitor. Donec id elit non mi porta gravida at eget metus ipsum lorem. Cras mattis consectetur purus sit amet fermentum lorem ipsum dolor.</a:t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 Cover Radial Gradient" showMasterSp="0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Slide with Photo" showMasterSp="0">
  <p:cSld name="2_Title Slide with Photo">
    <p:bg>
      <p:bgPr>
        <a:gradFill>
          <a:gsLst>
            <a:gs pos="0">
              <a:schemeClr val="dk2"/>
            </a:gs>
            <a:gs pos="50000">
              <a:schemeClr val="accent2"/>
            </a:gs>
            <a:gs pos="100000">
              <a:schemeClr val="accent2"/>
            </a:gs>
          </a:gsLst>
          <a:lin ang="18900044" scaled="0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/>
          <p:nvPr/>
        </p:nvSpPr>
        <p:spPr>
          <a:xfrm>
            <a:off x="0" y="0"/>
            <a:ext cx="9144000" cy="4768800"/>
          </a:xfrm>
          <a:prstGeom prst="rect">
            <a:avLst/>
          </a:prstGeom>
          <a:solidFill>
            <a:srgbClr val="0071C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71C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4"/>
          <p:cNvSpPr txBox="1"/>
          <p:nvPr>
            <p:ph idx="11" type="ftr"/>
          </p:nvPr>
        </p:nvSpPr>
        <p:spPr>
          <a:xfrm>
            <a:off x="3121819" y="4882164"/>
            <a:ext cx="2895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title"/>
          </p:nvPr>
        </p:nvSpPr>
        <p:spPr>
          <a:xfrm>
            <a:off x="465016" y="334645"/>
            <a:ext cx="82296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455614" y="1203327"/>
            <a:ext cx="8228100" cy="3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900"/>
              </a:spcBef>
              <a:spcAft>
                <a:spcPts val="0"/>
              </a:spcAft>
              <a:buClr>
                <a:srgbClr val="0071C5"/>
              </a:buClr>
              <a:buSzPts val="1350"/>
              <a:buFont typeface="Noto Sans Symbols"/>
              <a:buNone/>
              <a:defRPr b="0" i="0" sz="1350" u="none" cap="none" strike="noStrike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900"/>
              </a:spcBef>
              <a:spcAft>
                <a:spcPts val="0"/>
              </a:spcAft>
              <a:buClr>
                <a:srgbClr val="003C7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spcBef>
                <a:spcPts val="210"/>
              </a:spcBef>
              <a:spcAft>
                <a:spcPts val="0"/>
              </a:spcAft>
              <a:buClr>
                <a:srgbClr val="003C7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spcBef>
                <a:spcPts val="210"/>
              </a:spcBef>
              <a:spcAft>
                <a:spcPts val="0"/>
              </a:spcAft>
              <a:buClr>
                <a:srgbClr val="003C7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1" type="ftr"/>
          </p:nvPr>
        </p:nvSpPr>
        <p:spPr>
          <a:xfrm>
            <a:off x="3124200" y="4876231"/>
            <a:ext cx="2895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743952" y="4813473"/>
            <a:ext cx="2619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64" name="Google Shape;64;p13"/>
          <p:cNvCxnSpPr/>
          <p:nvPr/>
        </p:nvCxnSpPr>
        <p:spPr>
          <a:xfrm rot="5400000">
            <a:off x="8588304" y="4956252"/>
            <a:ext cx="285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23.png"/><Relationship Id="rId6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9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hyperlink" Target="https://www.anaconda.com/download/" TargetMode="External"/><Relationship Id="rId5" Type="http://schemas.openxmlformats.org/officeDocument/2006/relationships/hyperlink" Target="https://www.anaconda.com/download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anaconda.com/download/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Relationship Id="rId4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Relationship Id="rId8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ctrTitle"/>
          </p:nvPr>
        </p:nvSpPr>
        <p:spPr>
          <a:xfrm>
            <a:off x="1680300" y="1188925"/>
            <a:ext cx="64218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1 - Fundamentals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/>
          <p:nvPr/>
        </p:nvSpPr>
        <p:spPr>
          <a:xfrm>
            <a:off x="3870441" y="521843"/>
            <a:ext cx="3957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trains algorithms using data points have </a:t>
            </a:r>
            <a:r>
              <a:rPr b="0" i="0" lang="en-GB" sz="1800" u="none" cap="none" strike="noStrike">
                <a:solidFill>
                  <a:srgbClr val="C00000"/>
                </a:solidFill>
                <a:latin typeface="Avenir"/>
                <a:ea typeface="Avenir"/>
                <a:cs typeface="Avenir"/>
                <a:sym typeface="Avenir"/>
              </a:rPr>
              <a:t>known outcome</a:t>
            </a:r>
            <a:endParaRPr/>
          </a:p>
        </p:txBody>
      </p:sp>
      <p:sp>
        <p:nvSpPr>
          <p:cNvPr id="255" name="Google Shape;255;p44"/>
          <p:cNvSpPr/>
          <p:nvPr/>
        </p:nvSpPr>
        <p:spPr>
          <a:xfrm>
            <a:off x="1581071" y="582135"/>
            <a:ext cx="2289300" cy="691500"/>
          </a:xfrm>
          <a:prstGeom prst="roundRect">
            <a:avLst>
              <a:gd fmla="val 16667" name="adj"/>
            </a:avLst>
          </a:prstGeom>
          <a:solidFill>
            <a:srgbClr val="C00000">
              <a:alpha val="7490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venir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Supervised</a:t>
            </a:r>
            <a:endParaRPr/>
          </a:p>
        </p:txBody>
      </p:sp>
      <p:sp>
        <p:nvSpPr>
          <p:cNvPr id="256" name="Google Shape;256;p44"/>
          <p:cNvSpPr txBox="1"/>
          <p:nvPr>
            <p:ph idx="11" type="ftr"/>
          </p:nvPr>
        </p:nvSpPr>
        <p:spPr>
          <a:xfrm>
            <a:off x="3486150" y="4876231"/>
            <a:ext cx="2171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GB"/>
              <a:t>Tran Vu Khanh</a:t>
            </a:r>
            <a:endParaRPr/>
          </a:p>
        </p:txBody>
      </p:sp>
      <p:sp>
        <p:nvSpPr>
          <p:cNvPr id="257" name="Google Shape;257;p44"/>
          <p:cNvSpPr txBox="1"/>
          <p:nvPr>
            <p:ph idx="12" type="sldNum"/>
          </p:nvPr>
        </p:nvSpPr>
        <p:spPr>
          <a:xfrm>
            <a:off x="7693573" y="4803226"/>
            <a:ext cx="1324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8" name="Google Shape;258;p44"/>
          <p:cNvSpPr/>
          <p:nvPr/>
        </p:nvSpPr>
        <p:spPr>
          <a:xfrm>
            <a:off x="1471212" y="494954"/>
            <a:ext cx="6122100" cy="841200"/>
          </a:xfrm>
          <a:prstGeom prst="roundRect">
            <a:avLst>
              <a:gd fmla="val 12563" name="adj"/>
            </a:avLst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9" name="Google Shape;259;p44"/>
          <p:cNvGraphicFramePr/>
          <p:nvPr/>
        </p:nvGraphicFramePr>
        <p:xfrm>
          <a:off x="1940136" y="22247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{9D3DCA2E-9398-4F26-A9F1-104EA25A4735}</a:tableStyleId>
              </a:tblPr>
              <a:tblGrid>
                <a:gridCol w="1015600"/>
                <a:gridCol w="637400"/>
                <a:gridCol w="703375"/>
              </a:tblGrid>
              <a:tr h="27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u="none" cap="none" strike="noStrike">
                          <a:solidFill>
                            <a:schemeClr val="lt1"/>
                          </a:solidFill>
                        </a:rPr>
                        <a:t>Example #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Y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27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Y0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27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X1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Y1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27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2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X2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Y2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27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3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X3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Y3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27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4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X4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Y4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27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5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X5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Y5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27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6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X6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Y6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</a:tbl>
          </a:graphicData>
        </a:graphic>
      </p:graphicFrame>
      <p:sp>
        <p:nvSpPr>
          <p:cNvPr id="260" name="Google Shape;260;p44"/>
          <p:cNvSpPr txBox="1"/>
          <p:nvPr/>
        </p:nvSpPr>
        <p:spPr>
          <a:xfrm>
            <a:off x="1581072" y="1535291"/>
            <a:ext cx="387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Supervised Learning data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4"/>
          <p:cNvSpPr/>
          <p:nvPr/>
        </p:nvSpPr>
        <p:spPr>
          <a:xfrm>
            <a:off x="4822184" y="3096531"/>
            <a:ext cx="594900" cy="38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8598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</a:pPr>
            <a:r>
              <a:t/>
            </a:r>
            <a:endParaRPr b="0" i="0" sz="788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4"/>
          <p:cNvSpPr txBox="1"/>
          <p:nvPr/>
        </p:nvSpPr>
        <p:spPr>
          <a:xfrm>
            <a:off x="5837181" y="2872744"/>
            <a:ext cx="1525800" cy="300000"/>
          </a:xfrm>
          <a:prstGeom prst="rect">
            <a:avLst/>
          </a:prstGeom>
          <a:solidFill>
            <a:srgbClr val="76D6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GB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4"/>
          <p:cNvSpPr txBox="1"/>
          <p:nvPr/>
        </p:nvSpPr>
        <p:spPr>
          <a:xfrm>
            <a:off x="5837183" y="3331030"/>
            <a:ext cx="1525800" cy="307800"/>
          </a:xfrm>
          <a:prstGeom prst="rect">
            <a:avLst/>
          </a:prstGeom>
          <a:solidFill>
            <a:srgbClr val="76D6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/>
        </p:nvSpPr>
        <p:spPr>
          <a:xfrm>
            <a:off x="1722457" y="1581282"/>
            <a:ext cx="306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Unsupervised Learning data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0" name="Google Shape;270;p45"/>
          <p:cNvGraphicFramePr/>
          <p:nvPr/>
        </p:nvGraphicFramePr>
        <p:xfrm>
          <a:off x="2149776" y="21329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{9D3DCA2E-9398-4F26-A9F1-104EA25A4735}</a:tableStyleId>
              </a:tblPr>
              <a:tblGrid>
                <a:gridCol w="1054750"/>
                <a:gridCol w="709675"/>
              </a:tblGrid>
              <a:tr h="197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Example #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197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197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X1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197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2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X2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197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3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X3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197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4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X4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197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5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X5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197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6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X6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</a:tbl>
          </a:graphicData>
        </a:graphic>
      </p:graphicFrame>
      <p:sp>
        <p:nvSpPr>
          <p:cNvPr id="271" name="Google Shape;271;p45"/>
          <p:cNvSpPr/>
          <p:nvPr/>
        </p:nvSpPr>
        <p:spPr>
          <a:xfrm>
            <a:off x="4055317" y="3042739"/>
            <a:ext cx="594900" cy="38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8598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</a:pPr>
            <a:r>
              <a:t/>
            </a:r>
            <a:endParaRPr b="0" i="0" sz="788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5"/>
          <p:cNvSpPr txBox="1"/>
          <p:nvPr/>
        </p:nvSpPr>
        <p:spPr>
          <a:xfrm>
            <a:off x="4803158" y="2305676"/>
            <a:ext cx="2470200" cy="300000"/>
          </a:xfrm>
          <a:prstGeom prst="rect">
            <a:avLst/>
          </a:prstGeom>
          <a:solidFill>
            <a:srgbClr val="76D6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GB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5"/>
          <p:cNvSpPr txBox="1"/>
          <p:nvPr/>
        </p:nvSpPr>
        <p:spPr>
          <a:xfrm>
            <a:off x="4803158" y="2748685"/>
            <a:ext cx="2470200" cy="300000"/>
          </a:xfrm>
          <a:prstGeom prst="rect">
            <a:avLst/>
          </a:prstGeom>
          <a:solidFill>
            <a:srgbClr val="76D6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GB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Anomaly Detection 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5"/>
          <p:cNvSpPr txBox="1"/>
          <p:nvPr/>
        </p:nvSpPr>
        <p:spPr>
          <a:xfrm>
            <a:off x="4803160" y="3182649"/>
            <a:ext cx="2470200" cy="307800"/>
          </a:xfrm>
          <a:prstGeom prst="rect">
            <a:avLst/>
          </a:prstGeom>
          <a:solidFill>
            <a:srgbClr val="76D6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Dimensionality Reduction</a:t>
            </a:r>
            <a:endParaRPr/>
          </a:p>
        </p:txBody>
      </p:sp>
      <p:sp>
        <p:nvSpPr>
          <p:cNvPr id="275" name="Google Shape;275;p45"/>
          <p:cNvSpPr txBox="1"/>
          <p:nvPr/>
        </p:nvSpPr>
        <p:spPr>
          <a:xfrm>
            <a:off x="4791270" y="3616611"/>
            <a:ext cx="2482200" cy="300000"/>
          </a:xfrm>
          <a:prstGeom prst="rect">
            <a:avLst/>
          </a:prstGeom>
          <a:solidFill>
            <a:srgbClr val="76D6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GB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Spare Representation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 txBox="1"/>
          <p:nvPr/>
        </p:nvSpPr>
        <p:spPr>
          <a:xfrm>
            <a:off x="4791270" y="4059620"/>
            <a:ext cx="2482200" cy="300000"/>
          </a:xfrm>
          <a:prstGeom prst="rect">
            <a:avLst/>
          </a:prstGeom>
          <a:solidFill>
            <a:srgbClr val="76D6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GB" sz="13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Independent  Representation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5"/>
          <p:cNvSpPr/>
          <p:nvPr/>
        </p:nvSpPr>
        <p:spPr>
          <a:xfrm>
            <a:off x="4011827" y="687860"/>
            <a:ext cx="3867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trains algorithms using data points have </a:t>
            </a:r>
            <a:r>
              <a:rPr b="0" i="0" lang="en-GB" sz="1800" u="none" cap="none" strike="noStrike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rPr>
              <a:t>unknown outcome</a:t>
            </a:r>
            <a:endParaRPr/>
          </a:p>
        </p:txBody>
      </p:sp>
      <p:sp>
        <p:nvSpPr>
          <p:cNvPr id="278" name="Google Shape;278;p45"/>
          <p:cNvSpPr/>
          <p:nvPr/>
        </p:nvSpPr>
        <p:spPr>
          <a:xfrm>
            <a:off x="1722457" y="666237"/>
            <a:ext cx="2289300" cy="691500"/>
          </a:xfrm>
          <a:prstGeom prst="roundRect">
            <a:avLst>
              <a:gd fmla="val 16667" name="adj"/>
            </a:avLst>
          </a:prstGeom>
          <a:solidFill>
            <a:srgbClr val="0070C0">
              <a:alpha val="7490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venir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Unsupervised</a:t>
            </a:r>
            <a:endParaRPr/>
          </a:p>
        </p:txBody>
      </p:sp>
      <p:sp>
        <p:nvSpPr>
          <p:cNvPr id="279" name="Google Shape;279;p45"/>
          <p:cNvSpPr/>
          <p:nvPr/>
        </p:nvSpPr>
        <p:spPr>
          <a:xfrm>
            <a:off x="1602532" y="574373"/>
            <a:ext cx="6156000" cy="9096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5"/>
          <p:cNvSpPr txBox="1"/>
          <p:nvPr>
            <p:ph idx="11" type="ftr"/>
          </p:nvPr>
        </p:nvSpPr>
        <p:spPr>
          <a:xfrm>
            <a:off x="3124200" y="4876231"/>
            <a:ext cx="2895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-GB"/>
              <a:t>Tran Vu Khanh</a:t>
            </a:r>
            <a:endParaRPr/>
          </a:p>
        </p:txBody>
      </p:sp>
      <p:sp>
        <p:nvSpPr>
          <p:cNvPr id="281" name="Google Shape;281;p45"/>
          <p:cNvSpPr txBox="1"/>
          <p:nvPr>
            <p:ph idx="12" type="sldNum"/>
          </p:nvPr>
        </p:nvSpPr>
        <p:spPr>
          <a:xfrm>
            <a:off x="8743952" y="4813473"/>
            <a:ext cx="2619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idx="11" type="ftr"/>
          </p:nvPr>
        </p:nvSpPr>
        <p:spPr>
          <a:xfrm>
            <a:off x="3486150" y="4876231"/>
            <a:ext cx="2171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GB"/>
              <a:t>Tran Vu Khanh</a:t>
            </a:r>
            <a:endParaRPr/>
          </a:p>
        </p:txBody>
      </p:sp>
      <p:sp>
        <p:nvSpPr>
          <p:cNvPr id="287" name="Google Shape;287;p46"/>
          <p:cNvSpPr txBox="1"/>
          <p:nvPr>
            <p:ph idx="12" type="sldNum"/>
          </p:nvPr>
        </p:nvSpPr>
        <p:spPr>
          <a:xfrm>
            <a:off x="7693573" y="4803226"/>
            <a:ext cx="1324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8" name="Google Shape;288;p46"/>
          <p:cNvSpPr/>
          <p:nvPr/>
        </p:nvSpPr>
        <p:spPr>
          <a:xfrm>
            <a:off x="1473107" y="248507"/>
            <a:ext cx="6354600" cy="1338600"/>
          </a:xfrm>
          <a:prstGeom prst="roundRect">
            <a:avLst>
              <a:gd fmla="val 12563" name="adj"/>
            </a:avLst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9" name="Google Shape;289;p46"/>
          <p:cNvGraphicFramePr/>
          <p:nvPr/>
        </p:nvGraphicFramePr>
        <p:xfrm>
          <a:off x="2191317" y="24295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{9D3DCA2E-9398-4F26-A9F1-104EA25A4735}</a:tableStyleId>
              </a:tblPr>
              <a:tblGrid>
                <a:gridCol w="1732875"/>
                <a:gridCol w="1165950"/>
                <a:gridCol w="1337575"/>
              </a:tblGrid>
              <a:tr h="27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Example #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Y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27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Y0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27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1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X1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unknown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2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X2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unknown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27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3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X3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Y3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27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4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X4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unknown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27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5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X5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unknown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276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6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X6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>
                          <a:solidFill>
                            <a:schemeClr val="lt1"/>
                          </a:solidFill>
                        </a:rPr>
                        <a:t>unknown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</a:tbl>
          </a:graphicData>
        </a:graphic>
      </p:graphicFrame>
      <p:sp>
        <p:nvSpPr>
          <p:cNvPr id="290" name="Google Shape;290;p46"/>
          <p:cNvSpPr txBox="1"/>
          <p:nvPr/>
        </p:nvSpPr>
        <p:spPr>
          <a:xfrm>
            <a:off x="1554275" y="1945027"/>
            <a:ext cx="387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Semi-Supervised Learning data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6"/>
          <p:cNvSpPr/>
          <p:nvPr/>
        </p:nvSpPr>
        <p:spPr>
          <a:xfrm>
            <a:off x="1554275" y="557940"/>
            <a:ext cx="2289300" cy="691500"/>
          </a:xfrm>
          <a:prstGeom prst="roundRect">
            <a:avLst>
              <a:gd fmla="val 16667" name="adj"/>
            </a:avLst>
          </a:prstGeom>
          <a:solidFill>
            <a:srgbClr val="BF7B00">
              <a:alpha val="7490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venir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Semi-Supervised</a:t>
            </a:r>
            <a:endParaRPr/>
          </a:p>
        </p:txBody>
      </p:sp>
      <p:sp>
        <p:nvSpPr>
          <p:cNvPr id="292" name="Google Shape;292;p46"/>
          <p:cNvSpPr/>
          <p:nvPr/>
        </p:nvSpPr>
        <p:spPr>
          <a:xfrm>
            <a:off x="3932080" y="303468"/>
            <a:ext cx="3858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trains algorithms using data points typically have a small amount of labelled with a large amount of unlabelled data</a:t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>
            <p:ph idx="11" type="ftr"/>
          </p:nvPr>
        </p:nvSpPr>
        <p:spPr>
          <a:xfrm>
            <a:off x="3486150" y="4876231"/>
            <a:ext cx="2171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GB"/>
              <a:t>Tran Vu Khanh</a:t>
            </a:r>
            <a:endParaRPr/>
          </a:p>
        </p:txBody>
      </p:sp>
      <p:sp>
        <p:nvSpPr>
          <p:cNvPr id="298" name="Google Shape;298;p47"/>
          <p:cNvSpPr txBox="1"/>
          <p:nvPr>
            <p:ph idx="12" type="sldNum"/>
          </p:nvPr>
        </p:nvSpPr>
        <p:spPr>
          <a:xfrm>
            <a:off x="7693573" y="4803226"/>
            <a:ext cx="1324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9" name="Google Shape;299;p47"/>
          <p:cNvSpPr/>
          <p:nvPr/>
        </p:nvSpPr>
        <p:spPr>
          <a:xfrm>
            <a:off x="1473107" y="569889"/>
            <a:ext cx="6354600" cy="1060800"/>
          </a:xfrm>
          <a:prstGeom prst="roundRect">
            <a:avLst>
              <a:gd fmla="val 12563" name="adj"/>
            </a:avLst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0" name="Google Shape;300;p47"/>
          <p:cNvGraphicFramePr/>
          <p:nvPr/>
        </p:nvGraphicFramePr>
        <p:xfrm>
          <a:off x="2283642" y="216564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{9D3DCA2E-9398-4F26-A9F1-104EA25A4735}</a:tableStyleId>
              </a:tblPr>
              <a:tblGrid>
                <a:gridCol w="1352250"/>
                <a:gridCol w="909850"/>
                <a:gridCol w="909850"/>
                <a:gridCol w="909850"/>
              </a:tblGrid>
              <a:tr h="256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TimeStep  #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State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Action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Reward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256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0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S0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A0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-1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256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1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S1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A1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0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256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2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S2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A2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0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256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3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S3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A3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0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256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4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S4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A4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0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256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5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S5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A5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1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  <a:tr h="2563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6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S6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A6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lt1"/>
                          </a:solidFill>
                        </a:rPr>
                        <a:t>1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T="25725" marB="25725" marR="51425" marL="51425"/>
                </a:tc>
              </a:tr>
            </a:tbl>
          </a:graphicData>
        </a:graphic>
      </p:graphicFrame>
      <p:sp>
        <p:nvSpPr>
          <p:cNvPr id="301" name="Google Shape;301;p47"/>
          <p:cNvSpPr txBox="1"/>
          <p:nvPr/>
        </p:nvSpPr>
        <p:spPr>
          <a:xfrm>
            <a:off x="2255363" y="1765532"/>
            <a:ext cx="413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Reinforcement Learning Timesteps</a:t>
            </a:r>
            <a:endParaRPr b="0" i="0" sz="2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2" name="Google Shape;302;p47"/>
          <p:cNvSpPr/>
          <p:nvPr/>
        </p:nvSpPr>
        <p:spPr>
          <a:xfrm>
            <a:off x="1614509" y="737997"/>
            <a:ext cx="2289300" cy="691500"/>
          </a:xfrm>
          <a:prstGeom prst="roundRect">
            <a:avLst>
              <a:gd fmla="val 16667" name="adj"/>
            </a:avLst>
          </a:prstGeom>
          <a:solidFill>
            <a:srgbClr val="7030A0">
              <a:alpha val="7490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venir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Reinforcement</a:t>
            </a:r>
            <a:endParaRPr/>
          </a:p>
        </p:txBody>
      </p:sp>
      <p:sp>
        <p:nvSpPr>
          <p:cNvPr id="303" name="Google Shape;303;p47"/>
          <p:cNvSpPr/>
          <p:nvPr/>
        </p:nvSpPr>
        <p:spPr>
          <a:xfrm>
            <a:off x="3873401" y="753382"/>
            <a:ext cx="3867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trains algorithms using a system of reward and punishment.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" name="Google Shape;308;p48"/>
          <p:cNvCxnSpPr/>
          <p:nvPr/>
        </p:nvCxnSpPr>
        <p:spPr>
          <a:xfrm>
            <a:off x="1600200" y="2652338"/>
            <a:ext cx="4698300" cy="0"/>
          </a:xfrm>
          <a:prstGeom prst="straightConnector1">
            <a:avLst/>
          </a:prstGeom>
          <a:noFill/>
          <a:ln cap="flat" cmpd="sng" w="19050">
            <a:solidFill>
              <a:srgbClr val="3A9E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48"/>
          <p:cNvSpPr txBox="1"/>
          <p:nvPr/>
        </p:nvSpPr>
        <p:spPr>
          <a:xfrm>
            <a:off x="1600201" y="1406404"/>
            <a:ext cx="6159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68550" spcFirstLastPara="1" rIns="68550" wrap="square" tIns="685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8"/>
              <a:buFont typeface="Avenir"/>
              <a:buNone/>
            </a:pPr>
            <a:r>
              <a:rPr b="0" i="0" lang="en-GB" sz="375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Introduction to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8"/>
              <a:buFont typeface="Avenir"/>
              <a:buNone/>
            </a:pPr>
            <a:r>
              <a:rPr b="0" i="0" lang="en-GB" sz="375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Supervised learning</a:t>
            </a:r>
            <a:endParaRPr b="0" i="0" sz="375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idx="12" type="sldNum"/>
          </p:nvPr>
        </p:nvSpPr>
        <p:spPr>
          <a:xfrm>
            <a:off x="8875138" y="4891740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15" name="Google Shape;315;p49"/>
          <p:cNvSpPr txBox="1"/>
          <p:nvPr>
            <p:ph type="title"/>
          </p:nvPr>
        </p:nvSpPr>
        <p:spPr>
          <a:xfrm>
            <a:off x="465016" y="334645"/>
            <a:ext cx="82296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</a:pPr>
            <a:r>
              <a:rPr lang="en-GB"/>
              <a:t>Target vs. Features</a:t>
            </a:r>
            <a:endParaRPr/>
          </a:p>
        </p:txBody>
      </p:sp>
      <p:grpSp>
        <p:nvGrpSpPr>
          <p:cNvPr id="316" name="Google Shape;316;p49"/>
          <p:cNvGrpSpPr/>
          <p:nvPr/>
        </p:nvGrpSpPr>
        <p:grpSpPr>
          <a:xfrm>
            <a:off x="570000" y="1934651"/>
            <a:ext cx="7411437" cy="2649888"/>
            <a:chOff x="580885" y="1745015"/>
            <a:chExt cx="7411437" cy="2649888"/>
          </a:xfrm>
        </p:grpSpPr>
        <p:pic>
          <p:nvPicPr>
            <p:cNvPr descr="Screen Shot 2017-12-06 at 6.18.55 PM.png" id="317" name="Google Shape;317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45376" y="1745015"/>
              <a:ext cx="4919280" cy="2649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49"/>
            <p:cNvSpPr/>
            <p:nvPr/>
          </p:nvSpPr>
          <p:spPr>
            <a:xfrm>
              <a:off x="5871394" y="1789165"/>
              <a:ext cx="959700" cy="248700"/>
            </a:xfrm>
            <a:prstGeom prst="rect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9"/>
            <p:cNvSpPr/>
            <p:nvPr/>
          </p:nvSpPr>
          <p:spPr>
            <a:xfrm>
              <a:off x="1968775" y="1789165"/>
              <a:ext cx="3854700" cy="248700"/>
            </a:xfrm>
            <a:prstGeom prst="rect">
              <a:avLst/>
            </a:prstGeom>
            <a:noFill/>
            <a:ln cap="flat" cmpd="sng" w="508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0" name="Google Shape;320;p49"/>
            <p:cNvCxnSpPr/>
            <p:nvPr/>
          </p:nvCxnSpPr>
          <p:spPr>
            <a:xfrm>
              <a:off x="6830890" y="1930761"/>
              <a:ext cx="428700" cy="207000"/>
            </a:xfrm>
            <a:prstGeom prst="straightConnector1">
              <a:avLst/>
            </a:prstGeom>
            <a:noFill/>
            <a:ln cap="flat" cmpd="sng" w="50800">
              <a:solidFill>
                <a:schemeClr val="accent5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321" name="Google Shape;321;p49"/>
            <p:cNvSpPr txBox="1"/>
            <p:nvPr/>
          </p:nvSpPr>
          <p:spPr>
            <a:xfrm>
              <a:off x="7314322" y="2070170"/>
              <a:ext cx="678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6803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rPr>
                <a:t>Target</a:t>
              </a:r>
              <a:endParaRPr/>
            </a:p>
          </p:txBody>
        </p:sp>
        <p:cxnSp>
          <p:nvCxnSpPr>
            <p:cNvPr id="322" name="Google Shape;322;p49"/>
            <p:cNvCxnSpPr/>
            <p:nvPr/>
          </p:nvCxnSpPr>
          <p:spPr>
            <a:xfrm flipH="1">
              <a:off x="1507530" y="1916448"/>
              <a:ext cx="473700" cy="221700"/>
            </a:xfrm>
            <a:prstGeom prst="straightConnector1">
              <a:avLst/>
            </a:prstGeom>
            <a:noFill/>
            <a:ln cap="flat" cmpd="sng" w="50800">
              <a:solidFill>
                <a:schemeClr val="accent6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323" name="Google Shape;323;p49"/>
            <p:cNvSpPr txBox="1"/>
            <p:nvPr/>
          </p:nvSpPr>
          <p:spPr>
            <a:xfrm>
              <a:off x="580885" y="2070170"/>
              <a:ext cx="902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6803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rPr>
                <a:t>Features</a:t>
              </a:r>
              <a:endParaRPr/>
            </a:p>
          </p:txBody>
        </p:sp>
      </p:grpSp>
      <p:sp>
        <p:nvSpPr>
          <p:cNvPr id="324" name="Google Shape;324;p49"/>
          <p:cNvSpPr txBox="1"/>
          <p:nvPr/>
        </p:nvSpPr>
        <p:spPr>
          <a:xfrm>
            <a:off x="455612" y="968954"/>
            <a:ext cx="84102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Target</a:t>
            </a:r>
            <a:r>
              <a:rPr b="0" i="0" lang="en-GB" sz="14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: Column to predict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b="0" i="0" lang="en-GB" sz="14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: Properties of the data used for prediction (non-target columns)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0"/>
          <p:cNvSpPr txBox="1"/>
          <p:nvPr>
            <p:ph type="title"/>
          </p:nvPr>
        </p:nvSpPr>
        <p:spPr>
          <a:xfrm>
            <a:off x="465016" y="334645"/>
            <a:ext cx="82296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</a:pPr>
            <a:r>
              <a:rPr lang="en-GB"/>
              <a:t>Example: Supervised Learning Problem</a:t>
            </a:r>
            <a:endParaRPr/>
          </a:p>
        </p:txBody>
      </p:sp>
      <p:sp>
        <p:nvSpPr>
          <p:cNvPr id="330" name="Google Shape;330;p50"/>
          <p:cNvSpPr/>
          <p:nvPr/>
        </p:nvSpPr>
        <p:spPr>
          <a:xfrm rot="-751054">
            <a:off x="5594268" y="3044595"/>
            <a:ext cx="829108" cy="618317"/>
          </a:xfrm>
          <a:prstGeom prst="rightArrow">
            <a:avLst>
              <a:gd fmla="val 24047" name="adj1"/>
              <a:gd fmla="val 85471" name="adj2"/>
            </a:avLst>
          </a:prstGeom>
          <a:gradFill>
            <a:gsLst>
              <a:gs pos="0">
                <a:srgbClr val="003C71"/>
              </a:gs>
              <a:gs pos="32000">
                <a:srgbClr val="003C71"/>
              </a:gs>
              <a:gs pos="78000">
                <a:schemeClr val="accent1"/>
              </a:gs>
              <a:gs pos="95000">
                <a:srgbClr val="009FDF"/>
              </a:gs>
              <a:gs pos="100000">
                <a:srgbClr val="009FDF"/>
              </a:gs>
            </a:gsLst>
            <a:lin ang="19859863" scaled="0"/>
          </a:gra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50"/>
          <p:cNvSpPr/>
          <p:nvPr/>
        </p:nvSpPr>
        <p:spPr>
          <a:xfrm rot="631547">
            <a:off x="5608943" y="3825247"/>
            <a:ext cx="821117" cy="699376"/>
          </a:xfrm>
          <a:prstGeom prst="rightArrow">
            <a:avLst>
              <a:gd fmla="val 24047" name="adj1"/>
              <a:gd fmla="val 76900" name="adj2"/>
            </a:avLst>
          </a:prstGeom>
          <a:gradFill>
            <a:gsLst>
              <a:gs pos="0">
                <a:srgbClr val="003C71"/>
              </a:gs>
              <a:gs pos="32000">
                <a:srgbClr val="003C71"/>
              </a:gs>
              <a:gs pos="78000">
                <a:schemeClr val="accent1"/>
              </a:gs>
              <a:gs pos="95000">
                <a:srgbClr val="009FDF"/>
              </a:gs>
              <a:gs pos="100000">
                <a:srgbClr val="009FDF"/>
              </a:gs>
            </a:gsLst>
            <a:lin ang="19859863" scaled="0"/>
          </a:gra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50"/>
          <p:cNvGrpSpPr/>
          <p:nvPr/>
        </p:nvGrpSpPr>
        <p:grpSpPr>
          <a:xfrm>
            <a:off x="6601798" y="3946924"/>
            <a:ext cx="1448207" cy="685065"/>
            <a:chOff x="-292266" y="-192468"/>
            <a:chExt cx="1451400" cy="712200"/>
          </a:xfrm>
        </p:grpSpPr>
        <p:sp>
          <p:nvSpPr>
            <p:cNvPr id="333" name="Google Shape;333;p50"/>
            <p:cNvSpPr/>
            <p:nvPr/>
          </p:nvSpPr>
          <p:spPr>
            <a:xfrm>
              <a:off x="-292266" y="-192468"/>
              <a:ext cx="1451400" cy="712200"/>
            </a:xfrm>
            <a:prstGeom prst="roundRect">
              <a:avLst>
                <a:gd fmla="val 19350" name="adj"/>
              </a:avLst>
            </a:prstGeom>
            <a:gradFill>
              <a:gsLst>
                <a:gs pos="0">
                  <a:srgbClr val="003C71"/>
                </a:gs>
                <a:gs pos="32000">
                  <a:srgbClr val="003C71"/>
                </a:gs>
                <a:gs pos="78000">
                  <a:schemeClr val="accent1"/>
                </a:gs>
                <a:gs pos="95000">
                  <a:srgbClr val="009FDF"/>
                </a:gs>
                <a:gs pos="100000">
                  <a:srgbClr val="009FDF"/>
                </a:gs>
              </a:gsLst>
              <a:lin ang="19859863" scaled="0"/>
            </a:gradFill>
            <a:ln cap="flat" cmpd="sng" w="25400">
              <a:solidFill>
                <a:srgbClr val="007FA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0"/>
            <p:cNvSpPr txBox="1"/>
            <p:nvPr/>
          </p:nvSpPr>
          <p:spPr>
            <a:xfrm>
              <a:off x="-251909" y="-2683"/>
              <a:ext cx="1370700" cy="332400"/>
            </a:xfrm>
            <a:prstGeom prst="rect">
              <a:avLst/>
            </a:prstGeom>
            <a:gradFill>
              <a:gsLst>
                <a:gs pos="0">
                  <a:srgbClr val="003C71"/>
                </a:gs>
                <a:gs pos="32000">
                  <a:srgbClr val="003C71"/>
                </a:gs>
                <a:gs pos="78000">
                  <a:schemeClr val="accent1"/>
                </a:gs>
                <a:gs pos="95000">
                  <a:srgbClr val="009FDF"/>
                </a:gs>
                <a:gs pos="100000">
                  <a:srgbClr val="009FDF"/>
                </a:gs>
              </a:gsLst>
              <a:lin ang="19859863" scaled="0"/>
            </a:gra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NOT SPAM?</a:t>
              </a:r>
              <a:endParaRPr/>
            </a:p>
          </p:txBody>
        </p:sp>
      </p:grpSp>
      <p:sp>
        <p:nvSpPr>
          <p:cNvPr id="335" name="Google Shape;335;p50"/>
          <p:cNvSpPr/>
          <p:nvPr/>
        </p:nvSpPr>
        <p:spPr>
          <a:xfrm>
            <a:off x="2872863" y="3315057"/>
            <a:ext cx="999600" cy="836700"/>
          </a:xfrm>
          <a:prstGeom prst="rightArrow">
            <a:avLst>
              <a:gd fmla="val 24047" name="adj1"/>
              <a:gd fmla="val 70171" name="adj2"/>
            </a:avLst>
          </a:prstGeom>
          <a:gradFill>
            <a:gsLst>
              <a:gs pos="0">
                <a:srgbClr val="003C71"/>
              </a:gs>
              <a:gs pos="32000">
                <a:srgbClr val="003C71"/>
              </a:gs>
              <a:gs pos="78000">
                <a:schemeClr val="accent1"/>
              </a:gs>
              <a:gs pos="95000">
                <a:srgbClr val="009FDF"/>
              </a:gs>
              <a:gs pos="100000">
                <a:srgbClr val="009FDF"/>
              </a:gs>
            </a:gsLst>
            <a:lin ang="19859863" scaled="0"/>
          </a:gra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50"/>
          <p:cNvSpPr/>
          <p:nvPr/>
        </p:nvSpPr>
        <p:spPr>
          <a:xfrm>
            <a:off x="3972803" y="3122605"/>
            <a:ext cx="1464300" cy="1221600"/>
          </a:xfrm>
          <a:prstGeom prst="roundRect">
            <a:avLst>
              <a:gd fmla="val 15000" name="adj"/>
            </a:avLst>
          </a:prstGeom>
          <a:gradFill>
            <a:gsLst>
              <a:gs pos="0">
                <a:srgbClr val="003C71"/>
              </a:gs>
              <a:gs pos="32000">
                <a:srgbClr val="003C71"/>
              </a:gs>
              <a:gs pos="78000">
                <a:schemeClr val="accent1"/>
              </a:gs>
              <a:gs pos="95000">
                <a:srgbClr val="009FDF"/>
              </a:gs>
              <a:gs pos="100000">
                <a:srgbClr val="009FDF"/>
              </a:gs>
            </a:gsLst>
            <a:lin ang="19859863" scaled="0"/>
          </a:gradFill>
          <a:ln cap="flat" cmpd="sng" w="1270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Supervised Learning Program</a:t>
            </a:r>
            <a:endParaRPr/>
          </a:p>
        </p:txBody>
      </p:sp>
      <p:grpSp>
        <p:nvGrpSpPr>
          <p:cNvPr id="337" name="Google Shape;337;p50"/>
          <p:cNvGrpSpPr/>
          <p:nvPr/>
        </p:nvGrpSpPr>
        <p:grpSpPr>
          <a:xfrm>
            <a:off x="6580351" y="2828273"/>
            <a:ext cx="1448207" cy="684994"/>
            <a:chOff x="-292266" y="-192468"/>
            <a:chExt cx="1451400" cy="712200"/>
          </a:xfrm>
        </p:grpSpPr>
        <p:sp>
          <p:nvSpPr>
            <p:cNvPr id="338" name="Google Shape;338;p50"/>
            <p:cNvSpPr/>
            <p:nvPr/>
          </p:nvSpPr>
          <p:spPr>
            <a:xfrm>
              <a:off x="-292266" y="-192468"/>
              <a:ext cx="1451400" cy="712200"/>
            </a:xfrm>
            <a:prstGeom prst="roundRect">
              <a:avLst>
                <a:gd fmla="val 19350" name="adj"/>
              </a:avLst>
            </a:prstGeom>
            <a:gradFill>
              <a:gsLst>
                <a:gs pos="0">
                  <a:srgbClr val="003C71"/>
                </a:gs>
                <a:gs pos="32000">
                  <a:srgbClr val="003C71"/>
                </a:gs>
                <a:gs pos="78000">
                  <a:schemeClr val="accent1"/>
                </a:gs>
                <a:gs pos="95000">
                  <a:srgbClr val="009FDF"/>
                </a:gs>
                <a:gs pos="100000">
                  <a:srgbClr val="009FDF"/>
                </a:gs>
              </a:gsLst>
              <a:lin ang="19859863" scaled="0"/>
            </a:gradFill>
            <a:ln cap="flat" cmpd="sng" w="25400">
              <a:solidFill>
                <a:srgbClr val="007FA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0"/>
            <p:cNvSpPr txBox="1"/>
            <p:nvPr/>
          </p:nvSpPr>
          <p:spPr>
            <a:xfrm>
              <a:off x="-251909" y="-2683"/>
              <a:ext cx="1370700" cy="332400"/>
            </a:xfrm>
            <a:prstGeom prst="rect">
              <a:avLst/>
            </a:prstGeom>
            <a:gradFill>
              <a:gsLst>
                <a:gs pos="0">
                  <a:srgbClr val="003C71"/>
                </a:gs>
                <a:gs pos="32000">
                  <a:srgbClr val="003C71"/>
                </a:gs>
                <a:gs pos="78000">
                  <a:schemeClr val="accent1"/>
                </a:gs>
                <a:gs pos="95000">
                  <a:srgbClr val="009FDF"/>
                </a:gs>
                <a:gs pos="100000">
                  <a:srgbClr val="009FDF"/>
                </a:gs>
              </a:gsLst>
              <a:lin ang="19859863" scaled="0"/>
            </a:gra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SPAM?</a:t>
              </a:r>
              <a:endParaRPr/>
            </a:p>
          </p:txBody>
        </p:sp>
      </p:grpSp>
      <p:grpSp>
        <p:nvGrpSpPr>
          <p:cNvPr id="340" name="Google Shape;340;p50"/>
          <p:cNvGrpSpPr/>
          <p:nvPr/>
        </p:nvGrpSpPr>
        <p:grpSpPr>
          <a:xfrm>
            <a:off x="729326" y="2642693"/>
            <a:ext cx="2202988" cy="1900938"/>
            <a:chOff x="571126" y="2099585"/>
            <a:chExt cx="2207845" cy="1976438"/>
          </a:xfrm>
        </p:grpSpPr>
        <p:pic>
          <p:nvPicPr>
            <p:cNvPr id="341" name="Google Shape;341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1126" y="2527656"/>
              <a:ext cx="800288" cy="800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59992" y="3275735"/>
              <a:ext cx="800288" cy="800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89817" y="3245094"/>
              <a:ext cx="800288" cy="800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78683" y="2445396"/>
              <a:ext cx="800288" cy="800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29160" y="2099585"/>
              <a:ext cx="800288" cy="8002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6" name="Google Shape;346;p50"/>
          <p:cNvSpPr txBox="1"/>
          <p:nvPr/>
        </p:nvSpPr>
        <p:spPr>
          <a:xfrm>
            <a:off x="455612" y="967012"/>
            <a:ext cx="6414300" cy="14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r>
              <a:rPr b="0" i="0" lang="en-GB" sz="14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: Predict if an email is spam or not spam.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b="0" i="0" lang="en-GB" sz="14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: Historical emails labeled as spam or not spam.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	Target</a:t>
            </a:r>
            <a:r>
              <a:rPr b="0" i="0" lang="en-GB" sz="14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: Spam or not spam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	Features</a:t>
            </a:r>
            <a:r>
              <a:rPr b="0" i="0" lang="en-GB" sz="14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: Email text, subject, time sent, etc.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0"/>
          <p:cNvSpPr txBox="1"/>
          <p:nvPr>
            <p:ph idx="12" type="sldNum"/>
          </p:nvPr>
        </p:nvSpPr>
        <p:spPr>
          <a:xfrm>
            <a:off x="8743952" y="4813473"/>
            <a:ext cx="2619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"/>
          <p:cNvSpPr txBox="1"/>
          <p:nvPr>
            <p:ph type="title"/>
          </p:nvPr>
        </p:nvSpPr>
        <p:spPr>
          <a:xfrm>
            <a:off x="465016" y="334645"/>
            <a:ext cx="82296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</a:pPr>
            <a:r>
              <a:rPr lang="en-GB"/>
              <a:t>Example: Supervised Learning Problem</a:t>
            </a:r>
            <a:endParaRPr/>
          </a:p>
        </p:txBody>
      </p:sp>
      <p:sp>
        <p:nvSpPr>
          <p:cNvPr id="353" name="Google Shape;353;p51"/>
          <p:cNvSpPr txBox="1"/>
          <p:nvPr/>
        </p:nvSpPr>
        <p:spPr>
          <a:xfrm>
            <a:off x="455612" y="972985"/>
            <a:ext cx="44973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r>
              <a:rPr b="0" i="0" lang="en-GB" sz="14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: Predict location of bounding box around an object.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b="0" i="0" lang="en-GB" sz="14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: Images with bounding box locations.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	Target</a:t>
            </a:r>
            <a:r>
              <a:rPr b="0" i="0" lang="en-GB" sz="14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: Corners of bounding box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C71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	Features</a:t>
            </a:r>
            <a:r>
              <a:rPr b="0" i="0" lang="en-GB" sz="14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: Image pixels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354" name="Google Shape;35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9660" y="1177529"/>
            <a:ext cx="3605553" cy="270068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1"/>
          <p:cNvSpPr txBox="1"/>
          <p:nvPr>
            <p:ph idx="12" type="sldNum"/>
          </p:nvPr>
        </p:nvSpPr>
        <p:spPr>
          <a:xfrm>
            <a:off x="8743952" y="4813473"/>
            <a:ext cx="2619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52"/>
          <p:cNvGrpSpPr/>
          <p:nvPr/>
        </p:nvGrpSpPr>
        <p:grpSpPr>
          <a:xfrm>
            <a:off x="7105754" y="2769284"/>
            <a:ext cx="1367371" cy="1181209"/>
            <a:chOff x="4463120" y="2422383"/>
            <a:chExt cx="1979402" cy="1675236"/>
          </a:xfrm>
        </p:grpSpPr>
        <p:sp>
          <p:nvSpPr>
            <p:cNvPr id="361" name="Google Shape;361;p52"/>
            <p:cNvSpPr/>
            <p:nvPr/>
          </p:nvSpPr>
          <p:spPr>
            <a:xfrm>
              <a:off x="4463120" y="2765274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8"/>
                <a:buFont typeface="Arial"/>
                <a:buNone/>
              </a:pPr>
              <a:r>
                <a:t/>
              </a:r>
              <a:endParaRPr b="0" i="0" sz="17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2"/>
            <p:cNvSpPr/>
            <p:nvPr/>
          </p:nvSpPr>
          <p:spPr>
            <a:xfrm>
              <a:off x="4463120" y="3069792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8"/>
                <a:buFont typeface="Arial"/>
                <a:buNone/>
              </a:pPr>
              <a:r>
                <a:t/>
              </a:r>
              <a:endParaRPr b="0" i="0" sz="17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2"/>
            <p:cNvSpPr/>
            <p:nvPr/>
          </p:nvSpPr>
          <p:spPr>
            <a:xfrm>
              <a:off x="4463120" y="3374310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8"/>
                <a:buFont typeface="Arial"/>
                <a:buNone/>
              </a:pPr>
              <a:r>
                <a:t/>
              </a:r>
              <a:endParaRPr b="0" i="0" sz="17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2"/>
            <p:cNvSpPr/>
            <p:nvPr/>
          </p:nvSpPr>
          <p:spPr>
            <a:xfrm>
              <a:off x="4463120" y="3678828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8"/>
                <a:buFont typeface="Arial"/>
                <a:buNone/>
              </a:pPr>
              <a:r>
                <a:t/>
              </a:r>
              <a:endParaRPr b="0" i="0" sz="17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2"/>
            <p:cNvSpPr/>
            <p:nvPr/>
          </p:nvSpPr>
          <p:spPr>
            <a:xfrm>
              <a:off x="5148286" y="3526569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8"/>
                <a:buFont typeface="Arial"/>
                <a:buNone/>
              </a:pPr>
              <a:r>
                <a:t/>
              </a:r>
              <a:endParaRPr b="0" i="0" sz="17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2"/>
            <p:cNvSpPr/>
            <p:nvPr/>
          </p:nvSpPr>
          <p:spPr>
            <a:xfrm>
              <a:off x="5148286" y="3222051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8"/>
                <a:buFont typeface="Arial"/>
                <a:buNone/>
              </a:pPr>
              <a:r>
                <a:t/>
              </a:r>
              <a:endParaRPr b="0" i="0" sz="17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2"/>
            <p:cNvSpPr/>
            <p:nvPr/>
          </p:nvSpPr>
          <p:spPr>
            <a:xfrm>
              <a:off x="5148286" y="2917533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8"/>
                <a:buFont typeface="Arial"/>
                <a:buNone/>
              </a:pPr>
              <a:r>
                <a:t/>
              </a:r>
              <a:endParaRPr b="0" i="0" sz="17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2"/>
            <p:cNvSpPr/>
            <p:nvPr/>
          </p:nvSpPr>
          <p:spPr>
            <a:xfrm>
              <a:off x="5757322" y="3526569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8"/>
                <a:buFont typeface="Arial"/>
                <a:buNone/>
              </a:pPr>
              <a:r>
                <a:t/>
              </a:r>
              <a:endParaRPr b="0" i="0" sz="17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2"/>
            <p:cNvSpPr/>
            <p:nvPr/>
          </p:nvSpPr>
          <p:spPr>
            <a:xfrm>
              <a:off x="5757322" y="3222051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8"/>
                <a:buFont typeface="Arial"/>
                <a:buNone/>
              </a:pPr>
              <a:r>
                <a:t/>
              </a:r>
              <a:endParaRPr b="0" i="0" sz="17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2"/>
            <p:cNvSpPr/>
            <p:nvPr/>
          </p:nvSpPr>
          <p:spPr>
            <a:xfrm>
              <a:off x="5757322" y="2917533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98"/>
                <a:buFont typeface="Arial"/>
                <a:buNone/>
              </a:pPr>
              <a:r>
                <a:t/>
              </a:r>
              <a:endParaRPr b="0" i="0" sz="179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1" name="Google Shape;371;p52"/>
            <p:cNvCxnSpPr>
              <a:stCxn id="365" idx="6"/>
              <a:endCxn id="372" idx="2"/>
            </p:cNvCxnSpPr>
            <p:nvPr/>
          </p:nvCxnSpPr>
          <p:spPr>
            <a:xfrm>
              <a:off x="5376586" y="3640719"/>
              <a:ext cx="456900" cy="1524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72" name="Google Shape;372;p52"/>
            <p:cNvCxnSpPr>
              <a:stCxn id="365" idx="6"/>
              <a:endCxn id="371" idx="2"/>
            </p:cNvCxnSpPr>
            <p:nvPr/>
          </p:nvCxnSpPr>
          <p:spPr>
            <a:xfrm>
              <a:off x="5376586" y="3640719"/>
              <a:ext cx="456900" cy="4569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73" name="Google Shape;373;p52"/>
            <p:cNvCxnSpPr>
              <a:stCxn id="365" idx="6"/>
              <a:endCxn id="370" idx="2"/>
            </p:cNvCxnSpPr>
            <p:nvPr/>
          </p:nvCxnSpPr>
          <p:spPr>
            <a:xfrm flipH="1" rot="10800000">
              <a:off x="5376586" y="3032019"/>
              <a:ext cx="381000" cy="6087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74" name="Google Shape;374;p52"/>
            <p:cNvCxnSpPr>
              <a:stCxn id="367" idx="6"/>
              <a:endCxn id="372" idx="2"/>
            </p:cNvCxnSpPr>
            <p:nvPr/>
          </p:nvCxnSpPr>
          <p:spPr>
            <a:xfrm flipH="1" rot="10800000">
              <a:off x="5376586" y="2879283"/>
              <a:ext cx="456900" cy="1524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75" name="Google Shape;375;p52"/>
            <p:cNvCxnSpPr>
              <a:stCxn id="368" idx="6"/>
              <a:endCxn id="371" idx="2"/>
            </p:cNvCxnSpPr>
            <p:nvPr/>
          </p:nvCxnSpPr>
          <p:spPr>
            <a:xfrm flipH="1" rot="10800000">
              <a:off x="5985622" y="3488319"/>
              <a:ext cx="456900" cy="1524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76" name="Google Shape;376;p52"/>
            <p:cNvCxnSpPr>
              <a:stCxn id="367" idx="6"/>
              <a:endCxn id="371" idx="2"/>
            </p:cNvCxnSpPr>
            <p:nvPr/>
          </p:nvCxnSpPr>
          <p:spPr>
            <a:xfrm>
              <a:off x="5376586" y="3031683"/>
              <a:ext cx="456900" cy="1524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77" name="Google Shape;377;p52"/>
            <p:cNvCxnSpPr>
              <a:stCxn id="367" idx="6"/>
              <a:endCxn id="370" idx="2"/>
            </p:cNvCxnSpPr>
            <p:nvPr/>
          </p:nvCxnSpPr>
          <p:spPr>
            <a:xfrm>
              <a:off x="5376586" y="3031683"/>
              <a:ext cx="381000" cy="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78" name="Google Shape;378;p52"/>
            <p:cNvCxnSpPr>
              <a:stCxn id="368" idx="6"/>
              <a:endCxn id="372" idx="2"/>
            </p:cNvCxnSpPr>
            <p:nvPr/>
          </p:nvCxnSpPr>
          <p:spPr>
            <a:xfrm flipH="1" rot="10800000">
              <a:off x="5985622" y="3183819"/>
              <a:ext cx="456900" cy="4569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79" name="Google Shape;379;p52"/>
            <p:cNvCxnSpPr>
              <a:stCxn id="368" idx="6"/>
              <a:endCxn id="370" idx="2"/>
            </p:cNvCxnSpPr>
            <p:nvPr/>
          </p:nvCxnSpPr>
          <p:spPr>
            <a:xfrm rot="10800000">
              <a:off x="5757322" y="3032019"/>
              <a:ext cx="228300" cy="6087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80" name="Google Shape;380;p52"/>
            <p:cNvCxnSpPr>
              <a:stCxn id="369" idx="6"/>
              <a:endCxn id="372" idx="2"/>
            </p:cNvCxnSpPr>
            <p:nvPr/>
          </p:nvCxnSpPr>
          <p:spPr>
            <a:xfrm flipH="1" rot="10800000">
              <a:off x="5985622" y="2575101"/>
              <a:ext cx="456900" cy="7611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81" name="Google Shape;381;p52"/>
            <p:cNvCxnSpPr>
              <a:stCxn id="369" idx="6"/>
              <a:endCxn id="371" idx="2"/>
            </p:cNvCxnSpPr>
            <p:nvPr/>
          </p:nvCxnSpPr>
          <p:spPr>
            <a:xfrm flipH="1" rot="10800000">
              <a:off x="5985622" y="2879301"/>
              <a:ext cx="456900" cy="4569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82" name="Google Shape;382;p52"/>
            <p:cNvCxnSpPr>
              <a:stCxn id="369" idx="6"/>
              <a:endCxn id="370" idx="2"/>
            </p:cNvCxnSpPr>
            <p:nvPr/>
          </p:nvCxnSpPr>
          <p:spPr>
            <a:xfrm rot="10800000">
              <a:off x="5757322" y="3031701"/>
              <a:ext cx="228300" cy="3045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83" name="Google Shape;383;p52"/>
            <p:cNvCxnSpPr>
              <a:stCxn id="372" idx="6"/>
              <a:endCxn id="375" idx="2"/>
            </p:cNvCxnSpPr>
            <p:nvPr/>
          </p:nvCxnSpPr>
          <p:spPr>
            <a:xfrm>
              <a:off x="5376674" y="3031727"/>
              <a:ext cx="381000" cy="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84" name="Google Shape;384;p52"/>
            <p:cNvCxnSpPr>
              <a:stCxn id="372" idx="6"/>
              <a:endCxn id="374" idx="2"/>
            </p:cNvCxnSpPr>
            <p:nvPr/>
          </p:nvCxnSpPr>
          <p:spPr>
            <a:xfrm>
              <a:off x="5376674" y="3031727"/>
              <a:ext cx="381000" cy="3045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85" name="Google Shape;385;p52"/>
            <p:cNvCxnSpPr>
              <a:stCxn id="372" idx="6"/>
              <a:endCxn id="373" idx="2"/>
            </p:cNvCxnSpPr>
            <p:nvPr/>
          </p:nvCxnSpPr>
          <p:spPr>
            <a:xfrm>
              <a:off x="5376674" y="3031727"/>
              <a:ext cx="381000" cy="6093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86" name="Google Shape;386;p52"/>
            <p:cNvCxnSpPr>
              <a:stCxn id="371" idx="6"/>
              <a:endCxn id="375" idx="2"/>
            </p:cNvCxnSpPr>
            <p:nvPr/>
          </p:nvCxnSpPr>
          <p:spPr>
            <a:xfrm flipH="1" rot="10800000">
              <a:off x="5376674" y="3031745"/>
              <a:ext cx="381000" cy="3045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87" name="Google Shape;387;p52"/>
            <p:cNvCxnSpPr>
              <a:stCxn id="371" idx="6"/>
              <a:endCxn id="374" idx="2"/>
            </p:cNvCxnSpPr>
            <p:nvPr/>
          </p:nvCxnSpPr>
          <p:spPr>
            <a:xfrm>
              <a:off x="5376674" y="3336245"/>
              <a:ext cx="381000" cy="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88" name="Google Shape;388;p52"/>
            <p:cNvCxnSpPr>
              <a:stCxn id="371" idx="6"/>
              <a:endCxn id="373" idx="2"/>
            </p:cNvCxnSpPr>
            <p:nvPr/>
          </p:nvCxnSpPr>
          <p:spPr>
            <a:xfrm>
              <a:off x="5376674" y="3336245"/>
              <a:ext cx="381000" cy="3045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89" name="Google Shape;389;p52"/>
            <p:cNvCxnSpPr>
              <a:stCxn id="370" idx="6"/>
              <a:endCxn id="375" idx="2"/>
            </p:cNvCxnSpPr>
            <p:nvPr/>
          </p:nvCxnSpPr>
          <p:spPr>
            <a:xfrm flipH="1" rot="10800000">
              <a:off x="5985622" y="2422383"/>
              <a:ext cx="381000" cy="6093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90" name="Google Shape;390;p52"/>
            <p:cNvCxnSpPr>
              <a:stCxn id="370" idx="6"/>
              <a:endCxn id="374" idx="2"/>
            </p:cNvCxnSpPr>
            <p:nvPr/>
          </p:nvCxnSpPr>
          <p:spPr>
            <a:xfrm flipH="1" rot="10800000">
              <a:off x="5985622" y="2727183"/>
              <a:ext cx="381000" cy="3045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triangle"/>
            </a:ln>
          </p:spPr>
        </p:cxnSp>
        <p:cxnSp>
          <p:nvCxnSpPr>
            <p:cNvPr id="391" name="Google Shape;391;p52"/>
            <p:cNvCxnSpPr>
              <a:stCxn id="370" idx="6"/>
              <a:endCxn id="373" idx="2"/>
            </p:cNvCxnSpPr>
            <p:nvPr/>
          </p:nvCxnSpPr>
          <p:spPr>
            <a:xfrm>
              <a:off x="5985622" y="3031683"/>
              <a:ext cx="381000" cy="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triangle"/>
            </a:ln>
          </p:spPr>
        </p:cxnSp>
      </p:grpSp>
      <p:pic>
        <p:nvPicPr>
          <p:cNvPr id="392" name="Google Shape;39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4716" y="935919"/>
            <a:ext cx="1134337" cy="1130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2892" y="1047339"/>
            <a:ext cx="1134335" cy="9759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52"/>
          <p:cNvGrpSpPr/>
          <p:nvPr/>
        </p:nvGrpSpPr>
        <p:grpSpPr>
          <a:xfrm>
            <a:off x="7085129" y="935917"/>
            <a:ext cx="1134281" cy="1028635"/>
            <a:chOff x="547553" y="1006018"/>
            <a:chExt cx="1177129" cy="792172"/>
          </a:xfrm>
        </p:grpSpPr>
        <p:sp>
          <p:nvSpPr>
            <p:cNvPr id="395" name="Google Shape;395;p52"/>
            <p:cNvSpPr/>
            <p:nvPr/>
          </p:nvSpPr>
          <p:spPr>
            <a:xfrm>
              <a:off x="547553" y="1006018"/>
              <a:ext cx="1177129" cy="792172"/>
            </a:xfrm>
            <a:custGeom>
              <a:rect b="b" l="l" r="r" t="t"/>
              <a:pathLst>
                <a:path extrusionOk="0" h="1270" w="1893">
                  <a:moveTo>
                    <a:pt x="626" y="90"/>
                  </a:moveTo>
                  <a:lnTo>
                    <a:pt x="626" y="90"/>
                  </a:lnTo>
                  <a:cubicBezTo>
                    <a:pt x="626" y="80"/>
                    <a:pt x="617" y="71"/>
                    <a:pt x="607" y="71"/>
                  </a:cubicBezTo>
                  <a:lnTo>
                    <a:pt x="105" y="71"/>
                  </a:lnTo>
                  <a:cubicBezTo>
                    <a:pt x="95" y="71"/>
                    <a:pt x="86" y="80"/>
                    <a:pt x="86" y="90"/>
                  </a:cubicBezTo>
                  <a:cubicBezTo>
                    <a:pt x="86" y="101"/>
                    <a:pt x="95" y="110"/>
                    <a:pt x="105" y="110"/>
                  </a:cubicBezTo>
                  <a:lnTo>
                    <a:pt x="607" y="110"/>
                  </a:lnTo>
                  <a:cubicBezTo>
                    <a:pt x="617" y="110"/>
                    <a:pt x="626" y="101"/>
                    <a:pt x="626" y="90"/>
                  </a:cubicBezTo>
                  <a:close/>
                  <a:moveTo>
                    <a:pt x="1762" y="67"/>
                  </a:moveTo>
                  <a:lnTo>
                    <a:pt x="1762" y="67"/>
                  </a:lnTo>
                  <a:cubicBezTo>
                    <a:pt x="1750" y="67"/>
                    <a:pt x="1740" y="77"/>
                    <a:pt x="1740" y="89"/>
                  </a:cubicBezTo>
                  <a:cubicBezTo>
                    <a:pt x="1740" y="102"/>
                    <a:pt x="1750" y="112"/>
                    <a:pt x="1762" y="112"/>
                  </a:cubicBezTo>
                  <a:cubicBezTo>
                    <a:pt x="1775" y="112"/>
                    <a:pt x="1784" y="102"/>
                    <a:pt x="1784" y="89"/>
                  </a:cubicBezTo>
                  <a:cubicBezTo>
                    <a:pt x="1784" y="77"/>
                    <a:pt x="1775" y="67"/>
                    <a:pt x="1762" y="67"/>
                  </a:cubicBezTo>
                  <a:close/>
                  <a:moveTo>
                    <a:pt x="1686" y="67"/>
                  </a:moveTo>
                  <a:lnTo>
                    <a:pt x="1686" y="67"/>
                  </a:lnTo>
                  <a:cubicBezTo>
                    <a:pt x="1674" y="67"/>
                    <a:pt x="1664" y="77"/>
                    <a:pt x="1664" y="89"/>
                  </a:cubicBezTo>
                  <a:cubicBezTo>
                    <a:pt x="1664" y="102"/>
                    <a:pt x="1674" y="112"/>
                    <a:pt x="1686" y="112"/>
                  </a:cubicBezTo>
                  <a:cubicBezTo>
                    <a:pt x="1698" y="112"/>
                    <a:pt x="1708" y="102"/>
                    <a:pt x="1708" y="89"/>
                  </a:cubicBezTo>
                  <a:cubicBezTo>
                    <a:pt x="1708" y="77"/>
                    <a:pt x="1698" y="67"/>
                    <a:pt x="1686" y="67"/>
                  </a:cubicBezTo>
                  <a:close/>
                  <a:moveTo>
                    <a:pt x="1618" y="67"/>
                  </a:moveTo>
                  <a:lnTo>
                    <a:pt x="1618" y="67"/>
                  </a:lnTo>
                  <a:cubicBezTo>
                    <a:pt x="1606" y="67"/>
                    <a:pt x="1596" y="77"/>
                    <a:pt x="1596" y="89"/>
                  </a:cubicBezTo>
                  <a:cubicBezTo>
                    <a:pt x="1596" y="102"/>
                    <a:pt x="1606" y="112"/>
                    <a:pt x="1618" y="112"/>
                  </a:cubicBezTo>
                  <a:cubicBezTo>
                    <a:pt x="1630" y="112"/>
                    <a:pt x="1640" y="102"/>
                    <a:pt x="1640" y="89"/>
                  </a:cubicBezTo>
                  <a:cubicBezTo>
                    <a:pt x="1640" y="77"/>
                    <a:pt x="1630" y="67"/>
                    <a:pt x="1618" y="67"/>
                  </a:cubicBezTo>
                  <a:close/>
                  <a:moveTo>
                    <a:pt x="123" y="210"/>
                  </a:moveTo>
                  <a:lnTo>
                    <a:pt x="123" y="210"/>
                  </a:lnTo>
                  <a:cubicBezTo>
                    <a:pt x="104" y="210"/>
                    <a:pt x="88" y="226"/>
                    <a:pt x="88" y="245"/>
                  </a:cubicBezTo>
                  <a:lnTo>
                    <a:pt x="88" y="1146"/>
                  </a:lnTo>
                  <a:cubicBezTo>
                    <a:pt x="88" y="1165"/>
                    <a:pt x="104" y="1181"/>
                    <a:pt x="123" y="1181"/>
                  </a:cubicBezTo>
                  <a:lnTo>
                    <a:pt x="1769" y="1181"/>
                  </a:lnTo>
                  <a:cubicBezTo>
                    <a:pt x="1788" y="1181"/>
                    <a:pt x="1804" y="1165"/>
                    <a:pt x="1804" y="1146"/>
                  </a:cubicBezTo>
                  <a:lnTo>
                    <a:pt x="1804" y="245"/>
                  </a:lnTo>
                  <a:cubicBezTo>
                    <a:pt x="1804" y="226"/>
                    <a:pt x="1788" y="210"/>
                    <a:pt x="1769" y="210"/>
                  </a:cubicBezTo>
                  <a:lnTo>
                    <a:pt x="123" y="210"/>
                  </a:lnTo>
                  <a:close/>
                  <a:moveTo>
                    <a:pt x="1769" y="1270"/>
                  </a:moveTo>
                  <a:lnTo>
                    <a:pt x="1769" y="1270"/>
                  </a:lnTo>
                  <a:lnTo>
                    <a:pt x="123" y="1270"/>
                  </a:lnTo>
                  <a:cubicBezTo>
                    <a:pt x="55" y="1270"/>
                    <a:pt x="0" y="1212"/>
                    <a:pt x="0" y="1141"/>
                  </a:cubicBezTo>
                  <a:lnTo>
                    <a:pt x="0" y="127"/>
                  </a:lnTo>
                  <a:cubicBezTo>
                    <a:pt x="0" y="56"/>
                    <a:pt x="55" y="0"/>
                    <a:pt x="123" y="0"/>
                  </a:cubicBezTo>
                  <a:lnTo>
                    <a:pt x="1769" y="0"/>
                  </a:lnTo>
                  <a:cubicBezTo>
                    <a:pt x="1837" y="0"/>
                    <a:pt x="1893" y="56"/>
                    <a:pt x="1893" y="127"/>
                  </a:cubicBezTo>
                  <a:lnTo>
                    <a:pt x="1893" y="1141"/>
                  </a:lnTo>
                  <a:cubicBezTo>
                    <a:pt x="1893" y="1212"/>
                    <a:pt x="1837" y="1270"/>
                    <a:pt x="1769" y="12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2"/>
            <p:cNvSpPr/>
            <p:nvPr/>
          </p:nvSpPr>
          <p:spPr>
            <a:xfrm>
              <a:off x="662084" y="1235080"/>
              <a:ext cx="69991" cy="92261"/>
            </a:xfrm>
            <a:custGeom>
              <a:rect b="b" l="l" r="r" t="t"/>
              <a:pathLst>
                <a:path extrusionOk="0" h="150" w="110">
                  <a:moveTo>
                    <a:pt x="89" y="75"/>
                  </a:moveTo>
                  <a:lnTo>
                    <a:pt x="89" y="75"/>
                  </a:lnTo>
                  <a:cubicBezTo>
                    <a:pt x="89" y="56"/>
                    <a:pt x="86" y="42"/>
                    <a:pt x="80" y="32"/>
                  </a:cubicBezTo>
                  <a:cubicBezTo>
                    <a:pt x="74" y="23"/>
                    <a:pt x="66" y="18"/>
                    <a:pt x="55" y="18"/>
                  </a:cubicBezTo>
                  <a:cubicBezTo>
                    <a:pt x="44" y="18"/>
                    <a:pt x="35" y="23"/>
                    <a:pt x="29" y="32"/>
                  </a:cubicBezTo>
                  <a:cubicBezTo>
                    <a:pt x="23" y="42"/>
                    <a:pt x="20" y="56"/>
                    <a:pt x="20" y="75"/>
                  </a:cubicBezTo>
                  <a:cubicBezTo>
                    <a:pt x="20" y="94"/>
                    <a:pt x="23" y="109"/>
                    <a:pt x="29" y="119"/>
                  </a:cubicBezTo>
                  <a:cubicBezTo>
                    <a:pt x="35" y="128"/>
                    <a:pt x="44" y="133"/>
                    <a:pt x="55" y="133"/>
                  </a:cubicBezTo>
                  <a:cubicBezTo>
                    <a:pt x="66" y="133"/>
                    <a:pt x="74" y="128"/>
                    <a:pt x="80" y="119"/>
                  </a:cubicBezTo>
                  <a:cubicBezTo>
                    <a:pt x="86" y="109"/>
                    <a:pt x="89" y="94"/>
                    <a:pt x="89" y="75"/>
                  </a:cubicBezTo>
                  <a:close/>
                  <a:moveTo>
                    <a:pt x="110" y="75"/>
                  </a:moveTo>
                  <a:lnTo>
                    <a:pt x="110" y="75"/>
                  </a:lnTo>
                  <a:cubicBezTo>
                    <a:pt x="110" y="100"/>
                    <a:pt x="105" y="119"/>
                    <a:pt x="95" y="131"/>
                  </a:cubicBezTo>
                  <a:cubicBezTo>
                    <a:pt x="85" y="144"/>
                    <a:pt x="72" y="150"/>
                    <a:pt x="55" y="150"/>
                  </a:cubicBezTo>
                  <a:cubicBezTo>
                    <a:pt x="37" y="150"/>
                    <a:pt x="24" y="144"/>
                    <a:pt x="14" y="131"/>
                  </a:cubicBezTo>
                  <a:cubicBezTo>
                    <a:pt x="4" y="119"/>
                    <a:pt x="0" y="100"/>
                    <a:pt x="0" y="75"/>
                  </a:cubicBezTo>
                  <a:cubicBezTo>
                    <a:pt x="0" y="51"/>
                    <a:pt x="4" y="32"/>
                    <a:pt x="14" y="20"/>
                  </a:cubicBezTo>
                  <a:cubicBezTo>
                    <a:pt x="24" y="7"/>
                    <a:pt x="38" y="0"/>
                    <a:pt x="55" y="0"/>
                  </a:cubicBezTo>
                  <a:cubicBezTo>
                    <a:pt x="72" y="0"/>
                    <a:pt x="85" y="7"/>
                    <a:pt x="95" y="20"/>
                  </a:cubicBezTo>
                  <a:cubicBezTo>
                    <a:pt x="105" y="32"/>
                    <a:pt x="110" y="51"/>
                    <a:pt x="110" y="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2"/>
            <p:cNvSpPr/>
            <p:nvPr/>
          </p:nvSpPr>
          <p:spPr>
            <a:xfrm>
              <a:off x="747983" y="1235080"/>
              <a:ext cx="41359" cy="92261"/>
            </a:xfrm>
            <a:custGeom>
              <a:rect b="b" l="l" r="r" t="t"/>
              <a:pathLst>
                <a:path extrusionOk="0" h="145" w="66">
                  <a:moveTo>
                    <a:pt x="46" y="145"/>
                  </a:moveTo>
                  <a:lnTo>
                    <a:pt x="46" y="145"/>
                  </a:lnTo>
                  <a:lnTo>
                    <a:pt x="46" y="22"/>
                  </a:lnTo>
                  <a:lnTo>
                    <a:pt x="8" y="41"/>
                  </a:lnTo>
                  <a:lnTo>
                    <a:pt x="0" y="25"/>
                  </a:lnTo>
                  <a:lnTo>
                    <a:pt x="51" y="0"/>
                  </a:lnTo>
                  <a:lnTo>
                    <a:pt x="66" y="0"/>
                  </a:lnTo>
                  <a:lnTo>
                    <a:pt x="66" y="145"/>
                  </a:lnTo>
                  <a:lnTo>
                    <a:pt x="46" y="1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2"/>
            <p:cNvSpPr/>
            <p:nvPr/>
          </p:nvSpPr>
          <p:spPr>
            <a:xfrm>
              <a:off x="824337" y="1235080"/>
              <a:ext cx="44540" cy="92261"/>
            </a:xfrm>
            <a:custGeom>
              <a:rect b="b" l="l" r="r" t="t"/>
              <a:pathLst>
                <a:path extrusionOk="0" h="145" w="67">
                  <a:moveTo>
                    <a:pt x="47" y="145"/>
                  </a:moveTo>
                  <a:lnTo>
                    <a:pt x="47" y="145"/>
                  </a:lnTo>
                  <a:lnTo>
                    <a:pt x="47" y="22"/>
                  </a:lnTo>
                  <a:lnTo>
                    <a:pt x="9" y="41"/>
                  </a:lnTo>
                  <a:lnTo>
                    <a:pt x="0" y="25"/>
                  </a:lnTo>
                  <a:lnTo>
                    <a:pt x="52" y="0"/>
                  </a:lnTo>
                  <a:lnTo>
                    <a:pt x="67" y="0"/>
                  </a:lnTo>
                  <a:lnTo>
                    <a:pt x="67" y="145"/>
                  </a:lnTo>
                  <a:lnTo>
                    <a:pt x="47" y="1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2"/>
            <p:cNvSpPr/>
            <p:nvPr/>
          </p:nvSpPr>
          <p:spPr>
            <a:xfrm>
              <a:off x="900691" y="1235080"/>
              <a:ext cx="66810" cy="92261"/>
            </a:xfrm>
            <a:custGeom>
              <a:rect b="b" l="l" r="r" t="t"/>
              <a:pathLst>
                <a:path extrusionOk="0" h="150" w="110">
                  <a:moveTo>
                    <a:pt x="89" y="75"/>
                  </a:moveTo>
                  <a:lnTo>
                    <a:pt x="89" y="75"/>
                  </a:lnTo>
                  <a:cubicBezTo>
                    <a:pt x="89" y="56"/>
                    <a:pt x="86" y="42"/>
                    <a:pt x="80" y="32"/>
                  </a:cubicBezTo>
                  <a:cubicBezTo>
                    <a:pt x="74" y="23"/>
                    <a:pt x="66" y="18"/>
                    <a:pt x="55" y="18"/>
                  </a:cubicBezTo>
                  <a:cubicBezTo>
                    <a:pt x="44" y="18"/>
                    <a:pt x="35" y="23"/>
                    <a:pt x="29" y="32"/>
                  </a:cubicBezTo>
                  <a:cubicBezTo>
                    <a:pt x="23" y="42"/>
                    <a:pt x="20" y="56"/>
                    <a:pt x="20" y="75"/>
                  </a:cubicBezTo>
                  <a:cubicBezTo>
                    <a:pt x="20" y="94"/>
                    <a:pt x="23" y="109"/>
                    <a:pt x="29" y="119"/>
                  </a:cubicBezTo>
                  <a:cubicBezTo>
                    <a:pt x="35" y="128"/>
                    <a:pt x="44" y="133"/>
                    <a:pt x="55" y="133"/>
                  </a:cubicBezTo>
                  <a:cubicBezTo>
                    <a:pt x="66" y="133"/>
                    <a:pt x="74" y="128"/>
                    <a:pt x="80" y="119"/>
                  </a:cubicBezTo>
                  <a:cubicBezTo>
                    <a:pt x="86" y="109"/>
                    <a:pt x="89" y="94"/>
                    <a:pt x="89" y="75"/>
                  </a:cubicBezTo>
                  <a:close/>
                  <a:moveTo>
                    <a:pt x="110" y="75"/>
                  </a:moveTo>
                  <a:lnTo>
                    <a:pt x="110" y="75"/>
                  </a:lnTo>
                  <a:cubicBezTo>
                    <a:pt x="110" y="100"/>
                    <a:pt x="105" y="119"/>
                    <a:pt x="95" y="131"/>
                  </a:cubicBezTo>
                  <a:cubicBezTo>
                    <a:pt x="85" y="144"/>
                    <a:pt x="72" y="150"/>
                    <a:pt x="55" y="150"/>
                  </a:cubicBezTo>
                  <a:cubicBezTo>
                    <a:pt x="38" y="150"/>
                    <a:pt x="24" y="144"/>
                    <a:pt x="14" y="131"/>
                  </a:cubicBezTo>
                  <a:cubicBezTo>
                    <a:pt x="5" y="119"/>
                    <a:pt x="0" y="100"/>
                    <a:pt x="0" y="75"/>
                  </a:cubicBezTo>
                  <a:cubicBezTo>
                    <a:pt x="0" y="51"/>
                    <a:pt x="5" y="32"/>
                    <a:pt x="14" y="20"/>
                  </a:cubicBezTo>
                  <a:cubicBezTo>
                    <a:pt x="24" y="7"/>
                    <a:pt x="38" y="0"/>
                    <a:pt x="55" y="0"/>
                  </a:cubicBezTo>
                  <a:cubicBezTo>
                    <a:pt x="72" y="0"/>
                    <a:pt x="85" y="7"/>
                    <a:pt x="95" y="20"/>
                  </a:cubicBezTo>
                  <a:cubicBezTo>
                    <a:pt x="105" y="32"/>
                    <a:pt x="110" y="51"/>
                    <a:pt x="110" y="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2"/>
            <p:cNvSpPr/>
            <p:nvPr/>
          </p:nvSpPr>
          <p:spPr>
            <a:xfrm>
              <a:off x="983408" y="1235080"/>
              <a:ext cx="41359" cy="92261"/>
            </a:xfrm>
            <a:custGeom>
              <a:rect b="b" l="l" r="r" t="t"/>
              <a:pathLst>
                <a:path extrusionOk="0" h="145" w="66">
                  <a:moveTo>
                    <a:pt x="47" y="145"/>
                  </a:moveTo>
                  <a:lnTo>
                    <a:pt x="47" y="145"/>
                  </a:lnTo>
                  <a:lnTo>
                    <a:pt x="47" y="22"/>
                  </a:lnTo>
                  <a:lnTo>
                    <a:pt x="8" y="41"/>
                  </a:lnTo>
                  <a:lnTo>
                    <a:pt x="0" y="25"/>
                  </a:lnTo>
                  <a:lnTo>
                    <a:pt x="51" y="0"/>
                  </a:lnTo>
                  <a:lnTo>
                    <a:pt x="66" y="0"/>
                  </a:lnTo>
                  <a:lnTo>
                    <a:pt x="66" y="145"/>
                  </a:lnTo>
                  <a:lnTo>
                    <a:pt x="47" y="1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2"/>
            <p:cNvSpPr/>
            <p:nvPr/>
          </p:nvSpPr>
          <p:spPr>
            <a:xfrm>
              <a:off x="1056581" y="1235080"/>
              <a:ext cx="66810" cy="92261"/>
            </a:xfrm>
            <a:custGeom>
              <a:rect b="b" l="l" r="r" t="t"/>
              <a:pathLst>
                <a:path extrusionOk="0" h="150" w="110">
                  <a:moveTo>
                    <a:pt x="90" y="75"/>
                  </a:moveTo>
                  <a:lnTo>
                    <a:pt x="90" y="75"/>
                  </a:lnTo>
                  <a:cubicBezTo>
                    <a:pt x="90" y="56"/>
                    <a:pt x="87" y="42"/>
                    <a:pt x="81" y="32"/>
                  </a:cubicBezTo>
                  <a:cubicBezTo>
                    <a:pt x="75" y="23"/>
                    <a:pt x="66" y="18"/>
                    <a:pt x="55" y="18"/>
                  </a:cubicBezTo>
                  <a:cubicBezTo>
                    <a:pt x="44" y="18"/>
                    <a:pt x="36" y="23"/>
                    <a:pt x="30" y="32"/>
                  </a:cubicBezTo>
                  <a:cubicBezTo>
                    <a:pt x="24" y="42"/>
                    <a:pt x="21" y="56"/>
                    <a:pt x="21" y="75"/>
                  </a:cubicBezTo>
                  <a:cubicBezTo>
                    <a:pt x="21" y="94"/>
                    <a:pt x="24" y="109"/>
                    <a:pt x="30" y="119"/>
                  </a:cubicBezTo>
                  <a:cubicBezTo>
                    <a:pt x="36" y="128"/>
                    <a:pt x="44" y="133"/>
                    <a:pt x="55" y="133"/>
                  </a:cubicBezTo>
                  <a:cubicBezTo>
                    <a:pt x="66" y="133"/>
                    <a:pt x="75" y="128"/>
                    <a:pt x="81" y="119"/>
                  </a:cubicBezTo>
                  <a:cubicBezTo>
                    <a:pt x="87" y="109"/>
                    <a:pt x="90" y="94"/>
                    <a:pt x="90" y="75"/>
                  </a:cubicBezTo>
                  <a:close/>
                  <a:moveTo>
                    <a:pt x="110" y="75"/>
                  </a:moveTo>
                  <a:lnTo>
                    <a:pt x="110" y="75"/>
                  </a:lnTo>
                  <a:cubicBezTo>
                    <a:pt x="110" y="100"/>
                    <a:pt x="105" y="119"/>
                    <a:pt x="96" y="131"/>
                  </a:cubicBezTo>
                  <a:cubicBezTo>
                    <a:pt x="86" y="144"/>
                    <a:pt x="72" y="150"/>
                    <a:pt x="55" y="150"/>
                  </a:cubicBezTo>
                  <a:cubicBezTo>
                    <a:pt x="38" y="150"/>
                    <a:pt x="25" y="144"/>
                    <a:pt x="15" y="131"/>
                  </a:cubicBezTo>
                  <a:cubicBezTo>
                    <a:pt x="5" y="119"/>
                    <a:pt x="0" y="100"/>
                    <a:pt x="0" y="75"/>
                  </a:cubicBezTo>
                  <a:cubicBezTo>
                    <a:pt x="0" y="51"/>
                    <a:pt x="5" y="32"/>
                    <a:pt x="15" y="20"/>
                  </a:cubicBezTo>
                  <a:cubicBezTo>
                    <a:pt x="25" y="7"/>
                    <a:pt x="38" y="0"/>
                    <a:pt x="55" y="0"/>
                  </a:cubicBezTo>
                  <a:cubicBezTo>
                    <a:pt x="72" y="0"/>
                    <a:pt x="86" y="7"/>
                    <a:pt x="96" y="20"/>
                  </a:cubicBezTo>
                  <a:cubicBezTo>
                    <a:pt x="105" y="32"/>
                    <a:pt x="110" y="51"/>
                    <a:pt x="110" y="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2"/>
            <p:cNvSpPr/>
            <p:nvPr/>
          </p:nvSpPr>
          <p:spPr>
            <a:xfrm>
              <a:off x="1139298" y="1235080"/>
              <a:ext cx="41359" cy="92261"/>
            </a:xfrm>
            <a:custGeom>
              <a:rect b="b" l="l" r="r" t="t"/>
              <a:pathLst>
                <a:path extrusionOk="0" h="145" w="66">
                  <a:moveTo>
                    <a:pt x="47" y="145"/>
                  </a:moveTo>
                  <a:lnTo>
                    <a:pt x="47" y="145"/>
                  </a:lnTo>
                  <a:lnTo>
                    <a:pt x="47" y="22"/>
                  </a:lnTo>
                  <a:lnTo>
                    <a:pt x="9" y="41"/>
                  </a:lnTo>
                  <a:lnTo>
                    <a:pt x="0" y="25"/>
                  </a:lnTo>
                  <a:lnTo>
                    <a:pt x="52" y="0"/>
                  </a:lnTo>
                  <a:lnTo>
                    <a:pt x="66" y="0"/>
                  </a:lnTo>
                  <a:lnTo>
                    <a:pt x="66" y="145"/>
                  </a:lnTo>
                  <a:lnTo>
                    <a:pt x="47" y="1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2"/>
            <p:cNvSpPr/>
            <p:nvPr/>
          </p:nvSpPr>
          <p:spPr>
            <a:xfrm>
              <a:off x="1218834" y="1235080"/>
              <a:ext cx="41359" cy="92261"/>
            </a:xfrm>
            <a:custGeom>
              <a:rect b="b" l="l" r="r" t="t"/>
              <a:pathLst>
                <a:path extrusionOk="0" h="145" w="66">
                  <a:moveTo>
                    <a:pt x="47" y="145"/>
                  </a:moveTo>
                  <a:lnTo>
                    <a:pt x="47" y="145"/>
                  </a:lnTo>
                  <a:lnTo>
                    <a:pt x="47" y="22"/>
                  </a:lnTo>
                  <a:lnTo>
                    <a:pt x="8" y="41"/>
                  </a:lnTo>
                  <a:lnTo>
                    <a:pt x="0" y="25"/>
                  </a:lnTo>
                  <a:lnTo>
                    <a:pt x="51" y="0"/>
                  </a:lnTo>
                  <a:lnTo>
                    <a:pt x="66" y="0"/>
                  </a:lnTo>
                  <a:lnTo>
                    <a:pt x="66" y="145"/>
                  </a:lnTo>
                  <a:lnTo>
                    <a:pt x="47" y="1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2"/>
            <p:cNvSpPr/>
            <p:nvPr/>
          </p:nvSpPr>
          <p:spPr>
            <a:xfrm>
              <a:off x="1292006" y="1235080"/>
              <a:ext cx="69991" cy="92261"/>
            </a:xfrm>
            <a:custGeom>
              <a:rect b="b" l="l" r="r" t="t"/>
              <a:pathLst>
                <a:path extrusionOk="0" h="150" w="110">
                  <a:moveTo>
                    <a:pt x="90" y="75"/>
                  </a:moveTo>
                  <a:lnTo>
                    <a:pt x="90" y="75"/>
                  </a:lnTo>
                  <a:cubicBezTo>
                    <a:pt x="90" y="56"/>
                    <a:pt x="87" y="42"/>
                    <a:pt x="81" y="32"/>
                  </a:cubicBezTo>
                  <a:cubicBezTo>
                    <a:pt x="75" y="23"/>
                    <a:pt x="66" y="18"/>
                    <a:pt x="55" y="18"/>
                  </a:cubicBezTo>
                  <a:cubicBezTo>
                    <a:pt x="44" y="18"/>
                    <a:pt x="36" y="23"/>
                    <a:pt x="30" y="32"/>
                  </a:cubicBezTo>
                  <a:cubicBezTo>
                    <a:pt x="24" y="42"/>
                    <a:pt x="21" y="56"/>
                    <a:pt x="21" y="75"/>
                  </a:cubicBezTo>
                  <a:cubicBezTo>
                    <a:pt x="21" y="94"/>
                    <a:pt x="24" y="109"/>
                    <a:pt x="30" y="119"/>
                  </a:cubicBezTo>
                  <a:cubicBezTo>
                    <a:pt x="36" y="128"/>
                    <a:pt x="44" y="133"/>
                    <a:pt x="55" y="133"/>
                  </a:cubicBezTo>
                  <a:cubicBezTo>
                    <a:pt x="66" y="133"/>
                    <a:pt x="75" y="128"/>
                    <a:pt x="81" y="119"/>
                  </a:cubicBezTo>
                  <a:cubicBezTo>
                    <a:pt x="87" y="109"/>
                    <a:pt x="90" y="94"/>
                    <a:pt x="90" y="75"/>
                  </a:cubicBezTo>
                  <a:close/>
                  <a:moveTo>
                    <a:pt x="110" y="75"/>
                  </a:moveTo>
                  <a:lnTo>
                    <a:pt x="110" y="75"/>
                  </a:lnTo>
                  <a:cubicBezTo>
                    <a:pt x="110" y="100"/>
                    <a:pt x="106" y="119"/>
                    <a:pt x="96" y="131"/>
                  </a:cubicBezTo>
                  <a:cubicBezTo>
                    <a:pt x="86" y="144"/>
                    <a:pt x="73" y="150"/>
                    <a:pt x="55" y="150"/>
                  </a:cubicBezTo>
                  <a:cubicBezTo>
                    <a:pt x="38" y="150"/>
                    <a:pt x="25" y="144"/>
                    <a:pt x="15" y="131"/>
                  </a:cubicBezTo>
                  <a:cubicBezTo>
                    <a:pt x="5" y="119"/>
                    <a:pt x="0" y="100"/>
                    <a:pt x="0" y="75"/>
                  </a:cubicBezTo>
                  <a:cubicBezTo>
                    <a:pt x="0" y="51"/>
                    <a:pt x="5" y="32"/>
                    <a:pt x="15" y="20"/>
                  </a:cubicBezTo>
                  <a:cubicBezTo>
                    <a:pt x="25" y="7"/>
                    <a:pt x="38" y="0"/>
                    <a:pt x="55" y="0"/>
                  </a:cubicBezTo>
                  <a:cubicBezTo>
                    <a:pt x="72" y="0"/>
                    <a:pt x="86" y="7"/>
                    <a:pt x="96" y="20"/>
                  </a:cubicBezTo>
                  <a:cubicBezTo>
                    <a:pt x="106" y="32"/>
                    <a:pt x="110" y="51"/>
                    <a:pt x="110" y="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2"/>
            <p:cNvSpPr/>
            <p:nvPr/>
          </p:nvSpPr>
          <p:spPr>
            <a:xfrm>
              <a:off x="1377905" y="1235080"/>
              <a:ext cx="41359" cy="92261"/>
            </a:xfrm>
            <a:custGeom>
              <a:rect b="b" l="l" r="r" t="t"/>
              <a:pathLst>
                <a:path extrusionOk="0" h="145" w="67">
                  <a:moveTo>
                    <a:pt x="47" y="145"/>
                  </a:moveTo>
                  <a:lnTo>
                    <a:pt x="47" y="145"/>
                  </a:lnTo>
                  <a:lnTo>
                    <a:pt x="47" y="22"/>
                  </a:lnTo>
                  <a:lnTo>
                    <a:pt x="9" y="41"/>
                  </a:lnTo>
                  <a:lnTo>
                    <a:pt x="0" y="25"/>
                  </a:lnTo>
                  <a:lnTo>
                    <a:pt x="52" y="0"/>
                  </a:lnTo>
                  <a:lnTo>
                    <a:pt x="67" y="0"/>
                  </a:lnTo>
                  <a:lnTo>
                    <a:pt x="67" y="145"/>
                  </a:lnTo>
                  <a:lnTo>
                    <a:pt x="47" y="1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2"/>
            <p:cNvSpPr/>
            <p:nvPr/>
          </p:nvSpPr>
          <p:spPr>
            <a:xfrm>
              <a:off x="1454259" y="1235080"/>
              <a:ext cx="41359" cy="92261"/>
            </a:xfrm>
            <a:custGeom>
              <a:rect b="b" l="l" r="r" t="t"/>
              <a:pathLst>
                <a:path extrusionOk="0" h="145" w="66">
                  <a:moveTo>
                    <a:pt x="47" y="145"/>
                  </a:moveTo>
                  <a:lnTo>
                    <a:pt x="47" y="145"/>
                  </a:lnTo>
                  <a:lnTo>
                    <a:pt x="47" y="22"/>
                  </a:lnTo>
                  <a:lnTo>
                    <a:pt x="8" y="41"/>
                  </a:lnTo>
                  <a:lnTo>
                    <a:pt x="0" y="25"/>
                  </a:lnTo>
                  <a:lnTo>
                    <a:pt x="52" y="0"/>
                  </a:lnTo>
                  <a:lnTo>
                    <a:pt x="66" y="0"/>
                  </a:lnTo>
                  <a:lnTo>
                    <a:pt x="66" y="145"/>
                  </a:lnTo>
                  <a:lnTo>
                    <a:pt x="47" y="1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2"/>
            <p:cNvSpPr/>
            <p:nvPr/>
          </p:nvSpPr>
          <p:spPr>
            <a:xfrm>
              <a:off x="1527432" y="1235080"/>
              <a:ext cx="69991" cy="92261"/>
            </a:xfrm>
            <a:custGeom>
              <a:rect b="b" l="l" r="r" t="t"/>
              <a:pathLst>
                <a:path extrusionOk="0" h="150" w="111">
                  <a:moveTo>
                    <a:pt x="90" y="75"/>
                  </a:moveTo>
                  <a:lnTo>
                    <a:pt x="90" y="75"/>
                  </a:lnTo>
                  <a:cubicBezTo>
                    <a:pt x="90" y="56"/>
                    <a:pt x="87" y="42"/>
                    <a:pt x="81" y="32"/>
                  </a:cubicBezTo>
                  <a:cubicBezTo>
                    <a:pt x="75" y="23"/>
                    <a:pt x="67" y="18"/>
                    <a:pt x="56" y="18"/>
                  </a:cubicBezTo>
                  <a:cubicBezTo>
                    <a:pt x="44" y="18"/>
                    <a:pt x="36" y="23"/>
                    <a:pt x="30" y="32"/>
                  </a:cubicBezTo>
                  <a:cubicBezTo>
                    <a:pt x="24" y="42"/>
                    <a:pt x="21" y="56"/>
                    <a:pt x="21" y="75"/>
                  </a:cubicBezTo>
                  <a:cubicBezTo>
                    <a:pt x="21" y="94"/>
                    <a:pt x="24" y="109"/>
                    <a:pt x="30" y="119"/>
                  </a:cubicBezTo>
                  <a:cubicBezTo>
                    <a:pt x="36" y="128"/>
                    <a:pt x="44" y="133"/>
                    <a:pt x="56" y="133"/>
                  </a:cubicBezTo>
                  <a:cubicBezTo>
                    <a:pt x="67" y="133"/>
                    <a:pt x="75" y="128"/>
                    <a:pt x="81" y="119"/>
                  </a:cubicBezTo>
                  <a:cubicBezTo>
                    <a:pt x="87" y="109"/>
                    <a:pt x="90" y="94"/>
                    <a:pt x="90" y="75"/>
                  </a:cubicBezTo>
                  <a:close/>
                  <a:moveTo>
                    <a:pt x="111" y="75"/>
                  </a:moveTo>
                  <a:lnTo>
                    <a:pt x="111" y="75"/>
                  </a:lnTo>
                  <a:cubicBezTo>
                    <a:pt x="111" y="100"/>
                    <a:pt x="106" y="119"/>
                    <a:pt x="96" y="131"/>
                  </a:cubicBezTo>
                  <a:cubicBezTo>
                    <a:pt x="86" y="144"/>
                    <a:pt x="73" y="150"/>
                    <a:pt x="56" y="150"/>
                  </a:cubicBezTo>
                  <a:cubicBezTo>
                    <a:pt x="38" y="150"/>
                    <a:pt x="25" y="144"/>
                    <a:pt x="15" y="131"/>
                  </a:cubicBezTo>
                  <a:cubicBezTo>
                    <a:pt x="5" y="119"/>
                    <a:pt x="0" y="100"/>
                    <a:pt x="0" y="75"/>
                  </a:cubicBezTo>
                  <a:cubicBezTo>
                    <a:pt x="0" y="51"/>
                    <a:pt x="5" y="32"/>
                    <a:pt x="15" y="20"/>
                  </a:cubicBezTo>
                  <a:cubicBezTo>
                    <a:pt x="25" y="7"/>
                    <a:pt x="38" y="0"/>
                    <a:pt x="56" y="0"/>
                  </a:cubicBezTo>
                  <a:cubicBezTo>
                    <a:pt x="73" y="0"/>
                    <a:pt x="86" y="7"/>
                    <a:pt x="96" y="20"/>
                  </a:cubicBezTo>
                  <a:cubicBezTo>
                    <a:pt x="106" y="32"/>
                    <a:pt x="111" y="51"/>
                    <a:pt x="111" y="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2"/>
            <p:cNvSpPr/>
            <p:nvPr/>
          </p:nvSpPr>
          <p:spPr>
            <a:xfrm>
              <a:off x="668447" y="1394151"/>
              <a:ext cx="41359" cy="92261"/>
            </a:xfrm>
            <a:custGeom>
              <a:rect b="b" l="l" r="r" t="t"/>
              <a:pathLst>
                <a:path extrusionOk="0" h="145" w="66">
                  <a:moveTo>
                    <a:pt x="47" y="145"/>
                  </a:moveTo>
                  <a:lnTo>
                    <a:pt x="47" y="145"/>
                  </a:lnTo>
                  <a:lnTo>
                    <a:pt x="47" y="22"/>
                  </a:lnTo>
                  <a:lnTo>
                    <a:pt x="8" y="41"/>
                  </a:lnTo>
                  <a:lnTo>
                    <a:pt x="0" y="25"/>
                  </a:lnTo>
                  <a:lnTo>
                    <a:pt x="51" y="0"/>
                  </a:lnTo>
                  <a:lnTo>
                    <a:pt x="66" y="0"/>
                  </a:lnTo>
                  <a:lnTo>
                    <a:pt x="66" y="145"/>
                  </a:lnTo>
                  <a:lnTo>
                    <a:pt x="47" y="1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2"/>
            <p:cNvSpPr/>
            <p:nvPr/>
          </p:nvSpPr>
          <p:spPr>
            <a:xfrm>
              <a:off x="747983" y="1394151"/>
              <a:ext cx="41359" cy="92261"/>
            </a:xfrm>
            <a:custGeom>
              <a:rect b="b" l="l" r="r" t="t"/>
              <a:pathLst>
                <a:path extrusionOk="0" h="145" w="66">
                  <a:moveTo>
                    <a:pt x="46" y="145"/>
                  </a:moveTo>
                  <a:lnTo>
                    <a:pt x="46" y="145"/>
                  </a:lnTo>
                  <a:lnTo>
                    <a:pt x="46" y="22"/>
                  </a:lnTo>
                  <a:lnTo>
                    <a:pt x="8" y="41"/>
                  </a:lnTo>
                  <a:lnTo>
                    <a:pt x="0" y="25"/>
                  </a:lnTo>
                  <a:lnTo>
                    <a:pt x="51" y="0"/>
                  </a:lnTo>
                  <a:lnTo>
                    <a:pt x="66" y="0"/>
                  </a:lnTo>
                  <a:lnTo>
                    <a:pt x="66" y="145"/>
                  </a:lnTo>
                  <a:lnTo>
                    <a:pt x="46" y="1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2"/>
            <p:cNvSpPr/>
            <p:nvPr/>
          </p:nvSpPr>
          <p:spPr>
            <a:xfrm>
              <a:off x="821155" y="1394151"/>
              <a:ext cx="66810" cy="92261"/>
            </a:xfrm>
            <a:custGeom>
              <a:rect b="b" l="l" r="r" t="t"/>
              <a:pathLst>
                <a:path extrusionOk="0" h="150" w="110">
                  <a:moveTo>
                    <a:pt x="90" y="75"/>
                  </a:moveTo>
                  <a:lnTo>
                    <a:pt x="90" y="75"/>
                  </a:lnTo>
                  <a:cubicBezTo>
                    <a:pt x="90" y="56"/>
                    <a:pt x="87" y="42"/>
                    <a:pt x="81" y="32"/>
                  </a:cubicBezTo>
                  <a:cubicBezTo>
                    <a:pt x="75" y="23"/>
                    <a:pt x="66" y="18"/>
                    <a:pt x="55" y="18"/>
                  </a:cubicBezTo>
                  <a:cubicBezTo>
                    <a:pt x="44" y="18"/>
                    <a:pt x="35" y="23"/>
                    <a:pt x="29" y="32"/>
                  </a:cubicBezTo>
                  <a:cubicBezTo>
                    <a:pt x="23" y="42"/>
                    <a:pt x="21" y="56"/>
                    <a:pt x="21" y="75"/>
                  </a:cubicBezTo>
                  <a:cubicBezTo>
                    <a:pt x="21" y="95"/>
                    <a:pt x="23" y="109"/>
                    <a:pt x="29" y="119"/>
                  </a:cubicBezTo>
                  <a:cubicBezTo>
                    <a:pt x="35" y="128"/>
                    <a:pt x="44" y="133"/>
                    <a:pt x="55" y="133"/>
                  </a:cubicBezTo>
                  <a:cubicBezTo>
                    <a:pt x="66" y="133"/>
                    <a:pt x="75" y="128"/>
                    <a:pt x="81" y="119"/>
                  </a:cubicBezTo>
                  <a:cubicBezTo>
                    <a:pt x="87" y="109"/>
                    <a:pt x="90" y="95"/>
                    <a:pt x="90" y="75"/>
                  </a:cubicBezTo>
                  <a:close/>
                  <a:moveTo>
                    <a:pt x="110" y="75"/>
                  </a:moveTo>
                  <a:lnTo>
                    <a:pt x="110" y="75"/>
                  </a:lnTo>
                  <a:cubicBezTo>
                    <a:pt x="110" y="100"/>
                    <a:pt x="105" y="119"/>
                    <a:pt x="95" y="131"/>
                  </a:cubicBezTo>
                  <a:cubicBezTo>
                    <a:pt x="86" y="144"/>
                    <a:pt x="72" y="150"/>
                    <a:pt x="55" y="150"/>
                  </a:cubicBezTo>
                  <a:cubicBezTo>
                    <a:pt x="38" y="150"/>
                    <a:pt x="24" y="144"/>
                    <a:pt x="15" y="131"/>
                  </a:cubicBezTo>
                  <a:cubicBezTo>
                    <a:pt x="5" y="119"/>
                    <a:pt x="0" y="100"/>
                    <a:pt x="0" y="75"/>
                  </a:cubicBezTo>
                  <a:cubicBezTo>
                    <a:pt x="0" y="51"/>
                    <a:pt x="5" y="32"/>
                    <a:pt x="15" y="20"/>
                  </a:cubicBezTo>
                  <a:cubicBezTo>
                    <a:pt x="25" y="7"/>
                    <a:pt x="38" y="0"/>
                    <a:pt x="55" y="0"/>
                  </a:cubicBezTo>
                  <a:cubicBezTo>
                    <a:pt x="72" y="0"/>
                    <a:pt x="86" y="7"/>
                    <a:pt x="95" y="20"/>
                  </a:cubicBezTo>
                  <a:cubicBezTo>
                    <a:pt x="105" y="32"/>
                    <a:pt x="110" y="51"/>
                    <a:pt x="110" y="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2"/>
            <p:cNvSpPr/>
            <p:nvPr/>
          </p:nvSpPr>
          <p:spPr>
            <a:xfrm>
              <a:off x="903873" y="1394151"/>
              <a:ext cx="41359" cy="92261"/>
            </a:xfrm>
            <a:custGeom>
              <a:rect b="b" l="l" r="r" t="t"/>
              <a:pathLst>
                <a:path extrusionOk="0" h="145" w="66">
                  <a:moveTo>
                    <a:pt x="47" y="145"/>
                  </a:moveTo>
                  <a:lnTo>
                    <a:pt x="47" y="145"/>
                  </a:lnTo>
                  <a:lnTo>
                    <a:pt x="47" y="22"/>
                  </a:lnTo>
                  <a:lnTo>
                    <a:pt x="8" y="41"/>
                  </a:lnTo>
                  <a:lnTo>
                    <a:pt x="0" y="25"/>
                  </a:lnTo>
                  <a:lnTo>
                    <a:pt x="52" y="0"/>
                  </a:lnTo>
                  <a:lnTo>
                    <a:pt x="66" y="0"/>
                  </a:lnTo>
                  <a:lnTo>
                    <a:pt x="66" y="145"/>
                  </a:lnTo>
                  <a:lnTo>
                    <a:pt x="47" y="1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2"/>
            <p:cNvSpPr/>
            <p:nvPr/>
          </p:nvSpPr>
          <p:spPr>
            <a:xfrm>
              <a:off x="977045" y="1394151"/>
              <a:ext cx="69991" cy="92261"/>
            </a:xfrm>
            <a:custGeom>
              <a:rect b="b" l="l" r="r" t="t"/>
              <a:pathLst>
                <a:path extrusionOk="0" h="150" w="111">
                  <a:moveTo>
                    <a:pt x="90" y="75"/>
                  </a:moveTo>
                  <a:lnTo>
                    <a:pt x="90" y="75"/>
                  </a:lnTo>
                  <a:cubicBezTo>
                    <a:pt x="90" y="56"/>
                    <a:pt x="87" y="42"/>
                    <a:pt x="81" y="32"/>
                  </a:cubicBezTo>
                  <a:cubicBezTo>
                    <a:pt x="75" y="23"/>
                    <a:pt x="67" y="18"/>
                    <a:pt x="55" y="18"/>
                  </a:cubicBezTo>
                  <a:cubicBezTo>
                    <a:pt x="44" y="18"/>
                    <a:pt x="36" y="23"/>
                    <a:pt x="30" y="32"/>
                  </a:cubicBezTo>
                  <a:cubicBezTo>
                    <a:pt x="24" y="42"/>
                    <a:pt x="21" y="56"/>
                    <a:pt x="21" y="75"/>
                  </a:cubicBezTo>
                  <a:cubicBezTo>
                    <a:pt x="21" y="95"/>
                    <a:pt x="24" y="109"/>
                    <a:pt x="30" y="119"/>
                  </a:cubicBezTo>
                  <a:cubicBezTo>
                    <a:pt x="36" y="128"/>
                    <a:pt x="44" y="133"/>
                    <a:pt x="55" y="133"/>
                  </a:cubicBezTo>
                  <a:cubicBezTo>
                    <a:pt x="67" y="133"/>
                    <a:pt x="75" y="128"/>
                    <a:pt x="81" y="119"/>
                  </a:cubicBezTo>
                  <a:cubicBezTo>
                    <a:pt x="87" y="109"/>
                    <a:pt x="90" y="95"/>
                    <a:pt x="90" y="75"/>
                  </a:cubicBezTo>
                  <a:close/>
                  <a:moveTo>
                    <a:pt x="111" y="75"/>
                  </a:moveTo>
                  <a:lnTo>
                    <a:pt x="111" y="75"/>
                  </a:lnTo>
                  <a:cubicBezTo>
                    <a:pt x="111" y="100"/>
                    <a:pt x="106" y="119"/>
                    <a:pt x="96" y="131"/>
                  </a:cubicBezTo>
                  <a:cubicBezTo>
                    <a:pt x="86" y="144"/>
                    <a:pt x="73" y="150"/>
                    <a:pt x="55" y="150"/>
                  </a:cubicBezTo>
                  <a:cubicBezTo>
                    <a:pt x="38" y="150"/>
                    <a:pt x="25" y="144"/>
                    <a:pt x="15" y="131"/>
                  </a:cubicBezTo>
                  <a:cubicBezTo>
                    <a:pt x="5" y="119"/>
                    <a:pt x="0" y="100"/>
                    <a:pt x="0" y="75"/>
                  </a:cubicBezTo>
                  <a:cubicBezTo>
                    <a:pt x="0" y="51"/>
                    <a:pt x="5" y="32"/>
                    <a:pt x="15" y="20"/>
                  </a:cubicBezTo>
                  <a:cubicBezTo>
                    <a:pt x="25" y="7"/>
                    <a:pt x="38" y="0"/>
                    <a:pt x="55" y="0"/>
                  </a:cubicBezTo>
                  <a:cubicBezTo>
                    <a:pt x="73" y="0"/>
                    <a:pt x="86" y="7"/>
                    <a:pt x="96" y="20"/>
                  </a:cubicBezTo>
                  <a:cubicBezTo>
                    <a:pt x="106" y="32"/>
                    <a:pt x="111" y="51"/>
                    <a:pt x="111" y="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2"/>
            <p:cNvSpPr/>
            <p:nvPr/>
          </p:nvSpPr>
          <p:spPr>
            <a:xfrm>
              <a:off x="1062944" y="1394151"/>
              <a:ext cx="41359" cy="92261"/>
            </a:xfrm>
            <a:custGeom>
              <a:rect b="b" l="l" r="r" t="t"/>
              <a:pathLst>
                <a:path extrusionOk="0" h="145" w="66">
                  <a:moveTo>
                    <a:pt x="46" y="145"/>
                  </a:moveTo>
                  <a:lnTo>
                    <a:pt x="46" y="145"/>
                  </a:lnTo>
                  <a:lnTo>
                    <a:pt x="46" y="22"/>
                  </a:lnTo>
                  <a:lnTo>
                    <a:pt x="8" y="41"/>
                  </a:lnTo>
                  <a:lnTo>
                    <a:pt x="0" y="25"/>
                  </a:lnTo>
                  <a:lnTo>
                    <a:pt x="51" y="0"/>
                  </a:lnTo>
                  <a:lnTo>
                    <a:pt x="66" y="0"/>
                  </a:lnTo>
                  <a:lnTo>
                    <a:pt x="66" y="145"/>
                  </a:lnTo>
                  <a:lnTo>
                    <a:pt x="46" y="1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2"/>
            <p:cNvSpPr/>
            <p:nvPr/>
          </p:nvSpPr>
          <p:spPr>
            <a:xfrm>
              <a:off x="1139298" y="1394151"/>
              <a:ext cx="41359" cy="92261"/>
            </a:xfrm>
            <a:custGeom>
              <a:rect b="b" l="l" r="r" t="t"/>
              <a:pathLst>
                <a:path extrusionOk="0" h="145" w="66">
                  <a:moveTo>
                    <a:pt x="47" y="145"/>
                  </a:moveTo>
                  <a:lnTo>
                    <a:pt x="47" y="145"/>
                  </a:lnTo>
                  <a:lnTo>
                    <a:pt x="47" y="22"/>
                  </a:lnTo>
                  <a:lnTo>
                    <a:pt x="9" y="41"/>
                  </a:lnTo>
                  <a:lnTo>
                    <a:pt x="0" y="25"/>
                  </a:lnTo>
                  <a:lnTo>
                    <a:pt x="52" y="0"/>
                  </a:lnTo>
                  <a:lnTo>
                    <a:pt x="66" y="0"/>
                  </a:lnTo>
                  <a:lnTo>
                    <a:pt x="66" y="145"/>
                  </a:lnTo>
                  <a:lnTo>
                    <a:pt x="47" y="1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2"/>
            <p:cNvSpPr/>
            <p:nvPr/>
          </p:nvSpPr>
          <p:spPr>
            <a:xfrm>
              <a:off x="1212471" y="1394151"/>
              <a:ext cx="69991" cy="92261"/>
            </a:xfrm>
            <a:custGeom>
              <a:rect b="b" l="l" r="r" t="t"/>
              <a:pathLst>
                <a:path extrusionOk="0" h="150" w="110">
                  <a:moveTo>
                    <a:pt x="89" y="75"/>
                  </a:moveTo>
                  <a:lnTo>
                    <a:pt x="89" y="75"/>
                  </a:lnTo>
                  <a:cubicBezTo>
                    <a:pt x="89" y="56"/>
                    <a:pt x="86" y="42"/>
                    <a:pt x="80" y="32"/>
                  </a:cubicBezTo>
                  <a:cubicBezTo>
                    <a:pt x="74" y="23"/>
                    <a:pt x="66" y="18"/>
                    <a:pt x="55" y="18"/>
                  </a:cubicBezTo>
                  <a:cubicBezTo>
                    <a:pt x="44" y="18"/>
                    <a:pt x="35" y="23"/>
                    <a:pt x="29" y="32"/>
                  </a:cubicBezTo>
                  <a:cubicBezTo>
                    <a:pt x="23" y="42"/>
                    <a:pt x="20" y="56"/>
                    <a:pt x="20" y="75"/>
                  </a:cubicBezTo>
                  <a:cubicBezTo>
                    <a:pt x="20" y="95"/>
                    <a:pt x="23" y="109"/>
                    <a:pt x="29" y="119"/>
                  </a:cubicBezTo>
                  <a:cubicBezTo>
                    <a:pt x="35" y="128"/>
                    <a:pt x="44" y="133"/>
                    <a:pt x="55" y="133"/>
                  </a:cubicBezTo>
                  <a:cubicBezTo>
                    <a:pt x="66" y="133"/>
                    <a:pt x="74" y="128"/>
                    <a:pt x="80" y="119"/>
                  </a:cubicBezTo>
                  <a:cubicBezTo>
                    <a:pt x="86" y="109"/>
                    <a:pt x="89" y="95"/>
                    <a:pt x="89" y="75"/>
                  </a:cubicBezTo>
                  <a:close/>
                  <a:moveTo>
                    <a:pt x="110" y="75"/>
                  </a:moveTo>
                  <a:lnTo>
                    <a:pt x="110" y="75"/>
                  </a:lnTo>
                  <a:cubicBezTo>
                    <a:pt x="110" y="100"/>
                    <a:pt x="105" y="119"/>
                    <a:pt x="95" y="131"/>
                  </a:cubicBezTo>
                  <a:cubicBezTo>
                    <a:pt x="85" y="144"/>
                    <a:pt x="72" y="150"/>
                    <a:pt x="55" y="150"/>
                  </a:cubicBezTo>
                  <a:cubicBezTo>
                    <a:pt x="37" y="150"/>
                    <a:pt x="24" y="144"/>
                    <a:pt x="14" y="131"/>
                  </a:cubicBezTo>
                  <a:cubicBezTo>
                    <a:pt x="4" y="119"/>
                    <a:pt x="0" y="100"/>
                    <a:pt x="0" y="75"/>
                  </a:cubicBezTo>
                  <a:cubicBezTo>
                    <a:pt x="0" y="51"/>
                    <a:pt x="5" y="32"/>
                    <a:pt x="14" y="20"/>
                  </a:cubicBezTo>
                  <a:cubicBezTo>
                    <a:pt x="24" y="7"/>
                    <a:pt x="38" y="0"/>
                    <a:pt x="55" y="0"/>
                  </a:cubicBezTo>
                  <a:cubicBezTo>
                    <a:pt x="72" y="0"/>
                    <a:pt x="85" y="7"/>
                    <a:pt x="95" y="20"/>
                  </a:cubicBezTo>
                  <a:cubicBezTo>
                    <a:pt x="105" y="32"/>
                    <a:pt x="110" y="51"/>
                    <a:pt x="110" y="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2"/>
            <p:cNvSpPr/>
            <p:nvPr/>
          </p:nvSpPr>
          <p:spPr>
            <a:xfrm>
              <a:off x="1298369" y="1394151"/>
              <a:ext cx="41359" cy="92261"/>
            </a:xfrm>
            <a:custGeom>
              <a:rect b="b" l="l" r="r" t="t"/>
              <a:pathLst>
                <a:path extrusionOk="0" h="145" w="66">
                  <a:moveTo>
                    <a:pt x="46" y="145"/>
                  </a:moveTo>
                  <a:lnTo>
                    <a:pt x="46" y="145"/>
                  </a:lnTo>
                  <a:lnTo>
                    <a:pt x="46" y="22"/>
                  </a:lnTo>
                  <a:lnTo>
                    <a:pt x="8" y="41"/>
                  </a:lnTo>
                  <a:lnTo>
                    <a:pt x="0" y="25"/>
                  </a:lnTo>
                  <a:lnTo>
                    <a:pt x="51" y="0"/>
                  </a:lnTo>
                  <a:lnTo>
                    <a:pt x="66" y="0"/>
                  </a:lnTo>
                  <a:lnTo>
                    <a:pt x="66" y="145"/>
                  </a:lnTo>
                  <a:lnTo>
                    <a:pt x="46" y="1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2"/>
            <p:cNvSpPr/>
            <p:nvPr/>
          </p:nvSpPr>
          <p:spPr>
            <a:xfrm>
              <a:off x="1371542" y="1394151"/>
              <a:ext cx="66810" cy="92261"/>
            </a:xfrm>
            <a:custGeom>
              <a:rect b="b" l="l" r="r" t="t"/>
              <a:pathLst>
                <a:path extrusionOk="0" h="150" w="110">
                  <a:moveTo>
                    <a:pt x="90" y="75"/>
                  </a:moveTo>
                  <a:lnTo>
                    <a:pt x="90" y="75"/>
                  </a:lnTo>
                  <a:cubicBezTo>
                    <a:pt x="90" y="56"/>
                    <a:pt x="87" y="42"/>
                    <a:pt x="81" y="32"/>
                  </a:cubicBezTo>
                  <a:cubicBezTo>
                    <a:pt x="75" y="23"/>
                    <a:pt x="66" y="18"/>
                    <a:pt x="55" y="18"/>
                  </a:cubicBezTo>
                  <a:cubicBezTo>
                    <a:pt x="44" y="18"/>
                    <a:pt x="35" y="23"/>
                    <a:pt x="29" y="32"/>
                  </a:cubicBezTo>
                  <a:cubicBezTo>
                    <a:pt x="24" y="42"/>
                    <a:pt x="21" y="56"/>
                    <a:pt x="21" y="75"/>
                  </a:cubicBezTo>
                  <a:cubicBezTo>
                    <a:pt x="21" y="95"/>
                    <a:pt x="24" y="109"/>
                    <a:pt x="29" y="119"/>
                  </a:cubicBezTo>
                  <a:cubicBezTo>
                    <a:pt x="35" y="128"/>
                    <a:pt x="44" y="133"/>
                    <a:pt x="55" y="133"/>
                  </a:cubicBezTo>
                  <a:cubicBezTo>
                    <a:pt x="66" y="133"/>
                    <a:pt x="75" y="128"/>
                    <a:pt x="81" y="119"/>
                  </a:cubicBezTo>
                  <a:cubicBezTo>
                    <a:pt x="87" y="109"/>
                    <a:pt x="90" y="95"/>
                    <a:pt x="90" y="75"/>
                  </a:cubicBezTo>
                  <a:close/>
                  <a:moveTo>
                    <a:pt x="110" y="75"/>
                  </a:moveTo>
                  <a:lnTo>
                    <a:pt x="110" y="75"/>
                  </a:lnTo>
                  <a:cubicBezTo>
                    <a:pt x="110" y="100"/>
                    <a:pt x="105" y="119"/>
                    <a:pt x="96" y="131"/>
                  </a:cubicBezTo>
                  <a:cubicBezTo>
                    <a:pt x="86" y="144"/>
                    <a:pt x="72" y="150"/>
                    <a:pt x="55" y="150"/>
                  </a:cubicBezTo>
                  <a:cubicBezTo>
                    <a:pt x="38" y="150"/>
                    <a:pt x="24" y="144"/>
                    <a:pt x="15" y="131"/>
                  </a:cubicBezTo>
                  <a:cubicBezTo>
                    <a:pt x="5" y="119"/>
                    <a:pt x="0" y="100"/>
                    <a:pt x="0" y="75"/>
                  </a:cubicBezTo>
                  <a:cubicBezTo>
                    <a:pt x="0" y="51"/>
                    <a:pt x="5" y="32"/>
                    <a:pt x="15" y="20"/>
                  </a:cubicBezTo>
                  <a:cubicBezTo>
                    <a:pt x="25" y="7"/>
                    <a:pt x="38" y="0"/>
                    <a:pt x="55" y="0"/>
                  </a:cubicBezTo>
                  <a:cubicBezTo>
                    <a:pt x="72" y="0"/>
                    <a:pt x="86" y="7"/>
                    <a:pt x="95" y="20"/>
                  </a:cubicBezTo>
                  <a:cubicBezTo>
                    <a:pt x="105" y="32"/>
                    <a:pt x="110" y="51"/>
                    <a:pt x="110" y="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2"/>
            <p:cNvSpPr/>
            <p:nvPr/>
          </p:nvSpPr>
          <p:spPr>
            <a:xfrm>
              <a:off x="1454259" y="1394151"/>
              <a:ext cx="41359" cy="92261"/>
            </a:xfrm>
            <a:custGeom>
              <a:rect b="b" l="l" r="r" t="t"/>
              <a:pathLst>
                <a:path extrusionOk="0" h="145" w="66">
                  <a:moveTo>
                    <a:pt x="47" y="145"/>
                  </a:moveTo>
                  <a:lnTo>
                    <a:pt x="47" y="145"/>
                  </a:lnTo>
                  <a:lnTo>
                    <a:pt x="47" y="22"/>
                  </a:lnTo>
                  <a:lnTo>
                    <a:pt x="8" y="41"/>
                  </a:lnTo>
                  <a:lnTo>
                    <a:pt x="0" y="25"/>
                  </a:lnTo>
                  <a:lnTo>
                    <a:pt x="52" y="0"/>
                  </a:lnTo>
                  <a:lnTo>
                    <a:pt x="66" y="0"/>
                  </a:lnTo>
                  <a:lnTo>
                    <a:pt x="66" y="145"/>
                  </a:lnTo>
                  <a:lnTo>
                    <a:pt x="47" y="1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2"/>
            <p:cNvSpPr/>
            <p:nvPr/>
          </p:nvSpPr>
          <p:spPr>
            <a:xfrm>
              <a:off x="1533795" y="1394151"/>
              <a:ext cx="41359" cy="92261"/>
            </a:xfrm>
            <a:custGeom>
              <a:rect b="b" l="l" r="r" t="t"/>
              <a:pathLst>
                <a:path extrusionOk="0" h="145" w="66">
                  <a:moveTo>
                    <a:pt x="47" y="145"/>
                  </a:moveTo>
                  <a:lnTo>
                    <a:pt x="47" y="145"/>
                  </a:lnTo>
                  <a:lnTo>
                    <a:pt x="47" y="22"/>
                  </a:lnTo>
                  <a:lnTo>
                    <a:pt x="8" y="41"/>
                  </a:lnTo>
                  <a:lnTo>
                    <a:pt x="0" y="25"/>
                  </a:lnTo>
                  <a:lnTo>
                    <a:pt x="51" y="0"/>
                  </a:lnTo>
                  <a:lnTo>
                    <a:pt x="66" y="0"/>
                  </a:lnTo>
                  <a:lnTo>
                    <a:pt x="66" y="145"/>
                  </a:lnTo>
                  <a:lnTo>
                    <a:pt x="47" y="1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2"/>
            <p:cNvSpPr/>
            <p:nvPr/>
          </p:nvSpPr>
          <p:spPr>
            <a:xfrm>
              <a:off x="662084" y="1553222"/>
              <a:ext cx="69991" cy="92261"/>
            </a:xfrm>
            <a:custGeom>
              <a:rect b="b" l="l" r="r" t="t"/>
              <a:pathLst>
                <a:path extrusionOk="0" h="150" w="110">
                  <a:moveTo>
                    <a:pt x="89" y="75"/>
                  </a:moveTo>
                  <a:lnTo>
                    <a:pt x="89" y="75"/>
                  </a:lnTo>
                  <a:cubicBezTo>
                    <a:pt x="89" y="56"/>
                    <a:pt x="86" y="42"/>
                    <a:pt x="80" y="32"/>
                  </a:cubicBezTo>
                  <a:cubicBezTo>
                    <a:pt x="74" y="23"/>
                    <a:pt x="66" y="18"/>
                    <a:pt x="55" y="18"/>
                  </a:cubicBezTo>
                  <a:cubicBezTo>
                    <a:pt x="44" y="18"/>
                    <a:pt x="35" y="23"/>
                    <a:pt x="29" y="32"/>
                  </a:cubicBezTo>
                  <a:cubicBezTo>
                    <a:pt x="23" y="42"/>
                    <a:pt x="20" y="56"/>
                    <a:pt x="20" y="75"/>
                  </a:cubicBezTo>
                  <a:cubicBezTo>
                    <a:pt x="20" y="95"/>
                    <a:pt x="23" y="109"/>
                    <a:pt x="29" y="119"/>
                  </a:cubicBezTo>
                  <a:cubicBezTo>
                    <a:pt x="35" y="128"/>
                    <a:pt x="44" y="133"/>
                    <a:pt x="55" y="133"/>
                  </a:cubicBezTo>
                  <a:cubicBezTo>
                    <a:pt x="66" y="133"/>
                    <a:pt x="74" y="128"/>
                    <a:pt x="80" y="119"/>
                  </a:cubicBezTo>
                  <a:cubicBezTo>
                    <a:pt x="86" y="109"/>
                    <a:pt x="89" y="95"/>
                    <a:pt x="89" y="75"/>
                  </a:cubicBezTo>
                  <a:close/>
                  <a:moveTo>
                    <a:pt x="110" y="75"/>
                  </a:moveTo>
                  <a:lnTo>
                    <a:pt x="110" y="75"/>
                  </a:lnTo>
                  <a:cubicBezTo>
                    <a:pt x="110" y="100"/>
                    <a:pt x="105" y="119"/>
                    <a:pt x="95" y="131"/>
                  </a:cubicBezTo>
                  <a:cubicBezTo>
                    <a:pt x="85" y="144"/>
                    <a:pt x="72" y="150"/>
                    <a:pt x="55" y="150"/>
                  </a:cubicBezTo>
                  <a:cubicBezTo>
                    <a:pt x="37" y="150"/>
                    <a:pt x="24" y="144"/>
                    <a:pt x="14" y="131"/>
                  </a:cubicBezTo>
                  <a:cubicBezTo>
                    <a:pt x="4" y="119"/>
                    <a:pt x="0" y="100"/>
                    <a:pt x="0" y="75"/>
                  </a:cubicBezTo>
                  <a:cubicBezTo>
                    <a:pt x="0" y="51"/>
                    <a:pt x="4" y="32"/>
                    <a:pt x="14" y="20"/>
                  </a:cubicBezTo>
                  <a:cubicBezTo>
                    <a:pt x="24" y="7"/>
                    <a:pt x="38" y="0"/>
                    <a:pt x="55" y="0"/>
                  </a:cubicBezTo>
                  <a:cubicBezTo>
                    <a:pt x="72" y="0"/>
                    <a:pt x="85" y="7"/>
                    <a:pt x="95" y="20"/>
                  </a:cubicBezTo>
                  <a:cubicBezTo>
                    <a:pt x="105" y="32"/>
                    <a:pt x="110" y="51"/>
                    <a:pt x="110" y="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2"/>
            <p:cNvSpPr/>
            <p:nvPr/>
          </p:nvSpPr>
          <p:spPr>
            <a:xfrm>
              <a:off x="741620" y="1553222"/>
              <a:ext cx="66810" cy="92261"/>
            </a:xfrm>
            <a:custGeom>
              <a:rect b="b" l="l" r="r" t="t"/>
              <a:pathLst>
                <a:path extrusionOk="0" h="150" w="110">
                  <a:moveTo>
                    <a:pt x="90" y="75"/>
                  </a:moveTo>
                  <a:lnTo>
                    <a:pt x="90" y="75"/>
                  </a:lnTo>
                  <a:cubicBezTo>
                    <a:pt x="90" y="56"/>
                    <a:pt x="87" y="42"/>
                    <a:pt x="81" y="32"/>
                  </a:cubicBezTo>
                  <a:cubicBezTo>
                    <a:pt x="75" y="23"/>
                    <a:pt x="66" y="18"/>
                    <a:pt x="55" y="18"/>
                  </a:cubicBezTo>
                  <a:cubicBezTo>
                    <a:pt x="44" y="18"/>
                    <a:pt x="36" y="23"/>
                    <a:pt x="30" y="32"/>
                  </a:cubicBezTo>
                  <a:cubicBezTo>
                    <a:pt x="24" y="42"/>
                    <a:pt x="21" y="56"/>
                    <a:pt x="21" y="75"/>
                  </a:cubicBezTo>
                  <a:cubicBezTo>
                    <a:pt x="21" y="95"/>
                    <a:pt x="24" y="109"/>
                    <a:pt x="30" y="119"/>
                  </a:cubicBezTo>
                  <a:cubicBezTo>
                    <a:pt x="36" y="128"/>
                    <a:pt x="44" y="133"/>
                    <a:pt x="55" y="133"/>
                  </a:cubicBezTo>
                  <a:cubicBezTo>
                    <a:pt x="66" y="133"/>
                    <a:pt x="75" y="128"/>
                    <a:pt x="81" y="119"/>
                  </a:cubicBezTo>
                  <a:cubicBezTo>
                    <a:pt x="87" y="109"/>
                    <a:pt x="90" y="95"/>
                    <a:pt x="90" y="75"/>
                  </a:cubicBezTo>
                  <a:close/>
                  <a:moveTo>
                    <a:pt x="110" y="75"/>
                  </a:moveTo>
                  <a:lnTo>
                    <a:pt x="110" y="75"/>
                  </a:lnTo>
                  <a:cubicBezTo>
                    <a:pt x="110" y="100"/>
                    <a:pt x="106" y="119"/>
                    <a:pt x="96" y="131"/>
                  </a:cubicBezTo>
                  <a:cubicBezTo>
                    <a:pt x="86" y="144"/>
                    <a:pt x="73" y="150"/>
                    <a:pt x="55" y="150"/>
                  </a:cubicBezTo>
                  <a:cubicBezTo>
                    <a:pt x="38" y="150"/>
                    <a:pt x="25" y="144"/>
                    <a:pt x="15" y="131"/>
                  </a:cubicBezTo>
                  <a:cubicBezTo>
                    <a:pt x="5" y="119"/>
                    <a:pt x="0" y="100"/>
                    <a:pt x="0" y="75"/>
                  </a:cubicBezTo>
                  <a:cubicBezTo>
                    <a:pt x="0" y="51"/>
                    <a:pt x="5" y="32"/>
                    <a:pt x="15" y="20"/>
                  </a:cubicBezTo>
                  <a:cubicBezTo>
                    <a:pt x="25" y="7"/>
                    <a:pt x="38" y="0"/>
                    <a:pt x="55" y="0"/>
                  </a:cubicBezTo>
                  <a:cubicBezTo>
                    <a:pt x="72" y="0"/>
                    <a:pt x="86" y="7"/>
                    <a:pt x="96" y="20"/>
                  </a:cubicBezTo>
                  <a:cubicBezTo>
                    <a:pt x="105" y="32"/>
                    <a:pt x="110" y="51"/>
                    <a:pt x="110" y="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2"/>
            <p:cNvSpPr/>
            <p:nvPr/>
          </p:nvSpPr>
          <p:spPr>
            <a:xfrm>
              <a:off x="824337" y="1553222"/>
              <a:ext cx="44540" cy="92261"/>
            </a:xfrm>
            <a:custGeom>
              <a:rect b="b" l="l" r="r" t="t"/>
              <a:pathLst>
                <a:path extrusionOk="0" h="145" w="67">
                  <a:moveTo>
                    <a:pt x="47" y="145"/>
                  </a:moveTo>
                  <a:lnTo>
                    <a:pt x="47" y="145"/>
                  </a:lnTo>
                  <a:lnTo>
                    <a:pt x="47" y="22"/>
                  </a:lnTo>
                  <a:lnTo>
                    <a:pt x="9" y="41"/>
                  </a:lnTo>
                  <a:lnTo>
                    <a:pt x="0" y="25"/>
                  </a:lnTo>
                  <a:lnTo>
                    <a:pt x="52" y="0"/>
                  </a:lnTo>
                  <a:lnTo>
                    <a:pt x="67" y="0"/>
                  </a:lnTo>
                  <a:lnTo>
                    <a:pt x="67" y="145"/>
                  </a:lnTo>
                  <a:lnTo>
                    <a:pt x="47" y="1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2"/>
            <p:cNvSpPr/>
            <p:nvPr/>
          </p:nvSpPr>
          <p:spPr>
            <a:xfrm>
              <a:off x="900691" y="1553222"/>
              <a:ext cx="66810" cy="92261"/>
            </a:xfrm>
            <a:custGeom>
              <a:rect b="b" l="l" r="r" t="t"/>
              <a:pathLst>
                <a:path extrusionOk="0" h="150" w="110">
                  <a:moveTo>
                    <a:pt x="89" y="75"/>
                  </a:moveTo>
                  <a:lnTo>
                    <a:pt x="89" y="75"/>
                  </a:lnTo>
                  <a:cubicBezTo>
                    <a:pt x="89" y="56"/>
                    <a:pt x="86" y="42"/>
                    <a:pt x="80" y="32"/>
                  </a:cubicBezTo>
                  <a:cubicBezTo>
                    <a:pt x="74" y="23"/>
                    <a:pt x="66" y="18"/>
                    <a:pt x="55" y="18"/>
                  </a:cubicBezTo>
                  <a:cubicBezTo>
                    <a:pt x="44" y="18"/>
                    <a:pt x="35" y="23"/>
                    <a:pt x="29" y="32"/>
                  </a:cubicBezTo>
                  <a:cubicBezTo>
                    <a:pt x="23" y="42"/>
                    <a:pt x="20" y="56"/>
                    <a:pt x="20" y="75"/>
                  </a:cubicBezTo>
                  <a:cubicBezTo>
                    <a:pt x="20" y="95"/>
                    <a:pt x="23" y="109"/>
                    <a:pt x="29" y="119"/>
                  </a:cubicBezTo>
                  <a:cubicBezTo>
                    <a:pt x="35" y="128"/>
                    <a:pt x="44" y="133"/>
                    <a:pt x="55" y="133"/>
                  </a:cubicBezTo>
                  <a:cubicBezTo>
                    <a:pt x="66" y="133"/>
                    <a:pt x="74" y="128"/>
                    <a:pt x="80" y="119"/>
                  </a:cubicBezTo>
                  <a:cubicBezTo>
                    <a:pt x="86" y="109"/>
                    <a:pt x="89" y="95"/>
                    <a:pt x="89" y="75"/>
                  </a:cubicBezTo>
                  <a:close/>
                  <a:moveTo>
                    <a:pt x="110" y="75"/>
                  </a:moveTo>
                  <a:lnTo>
                    <a:pt x="110" y="75"/>
                  </a:lnTo>
                  <a:cubicBezTo>
                    <a:pt x="110" y="100"/>
                    <a:pt x="105" y="119"/>
                    <a:pt x="95" y="131"/>
                  </a:cubicBezTo>
                  <a:cubicBezTo>
                    <a:pt x="85" y="144"/>
                    <a:pt x="72" y="150"/>
                    <a:pt x="55" y="150"/>
                  </a:cubicBezTo>
                  <a:cubicBezTo>
                    <a:pt x="38" y="150"/>
                    <a:pt x="24" y="144"/>
                    <a:pt x="14" y="131"/>
                  </a:cubicBezTo>
                  <a:cubicBezTo>
                    <a:pt x="5" y="119"/>
                    <a:pt x="0" y="100"/>
                    <a:pt x="0" y="75"/>
                  </a:cubicBezTo>
                  <a:cubicBezTo>
                    <a:pt x="0" y="51"/>
                    <a:pt x="5" y="32"/>
                    <a:pt x="14" y="20"/>
                  </a:cubicBezTo>
                  <a:cubicBezTo>
                    <a:pt x="24" y="7"/>
                    <a:pt x="38" y="0"/>
                    <a:pt x="55" y="0"/>
                  </a:cubicBezTo>
                  <a:cubicBezTo>
                    <a:pt x="72" y="0"/>
                    <a:pt x="85" y="7"/>
                    <a:pt x="95" y="20"/>
                  </a:cubicBezTo>
                  <a:cubicBezTo>
                    <a:pt x="105" y="32"/>
                    <a:pt x="110" y="51"/>
                    <a:pt x="110" y="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2"/>
            <p:cNvSpPr/>
            <p:nvPr/>
          </p:nvSpPr>
          <p:spPr>
            <a:xfrm>
              <a:off x="983408" y="1553222"/>
              <a:ext cx="41359" cy="92261"/>
            </a:xfrm>
            <a:custGeom>
              <a:rect b="b" l="l" r="r" t="t"/>
              <a:pathLst>
                <a:path extrusionOk="0" h="145" w="66">
                  <a:moveTo>
                    <a:pt x="47" y="145"/>
                  </a:moveTo>
                  <a:lnTo>
                    <a:pt x="47" y="145"/>
                  </a:lnTo>
                  <a:lnTo>
                    <a:pt x="47" y="22"/>
                  </a:lnTo>
                  <a:lnTo>
                    <a:pt x="8" y="41"/>
                  </a:lnTo>
                  <a:lnTo>
                    <a:pt x="0" y="25"/>
                  </a:lnTo>
                  <a:lnTo>
                    <a:pt x="51" y="0"/>
                  </a:lnTo>
                  <a:lnTo>
                    <a:pt x="66" y="0"/>
                  </a:lnTo>
                  <a:lnTo>
                    <a:pt x="66" y="145"/>
                  </a:lnTo>
                  <a:lnTo>
                    <a:pt x="47" y="1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2"/>
            <p:cNvSpPr/>
            <p:nvPr/>
          </p:nvSpPr>
          <p:spPr>
            <a:xfrm>
              <a:off x="1062944" y="1553222"/>
              <a:ext cx="41359" cy="92261"/>
            </a:xfrm>
            <a:custGeom>
              <a:rect b="b" l="l" r="r" t="t"/>
              <a:pathLst>
                <a:path extrusionOk="0" h="145" w="66">
                  <a:moveTo>
                    <a:pt x="46" y="145"/>
                  </a:moveTo>
                  <a:lnTo>
                    <a:pt x="46" y="145"/>
                  </a:lnTo>
                  <a:lnTo>
                    <a:pt x="46" y="22"/>
                  </a:lnTo>
                  <a:lnTo>
                    <a:pt x="8" y="41"/>
                  </a:lnTo>
                  <a:lnTo>
                    <a:pt x="0" y="25"/>
                  </a:lnTo>
                  <a:lnTo>
                    <a:pt x="51" y="0"/>
                  </a:lnTo>
                  <a:lnTo>
                    <a:pt x="66" y="0"/>
                  </a:lnTo>
                  <a:lnTo>
                    <a:pt x="66" y="145"/>
                  </a:lnTo>
                  <a:lnTo>
                    <a:pt x="46" y="1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2"/>
            <p:cNvSpPr/>
            <p:nvPr/>
          </p:nvSpPr>
          <p:spPr>
            <a:xfrm>
              <a:off x="1136116" y="1553222"/>
              <a:ext cx="66810" cy="92261"/>
            </a:xfrm>
            <a:custGeom>
              <a:rect b="b" l="l" r="r" t="t"/>
              <a:pathLst>
                <a:path extrusionOk="0" h="150" w="110">
                  <a:moveTo>
                    <a:pt x="89" y="75"/>
                  </a:moveTo>
                  <a:lnTo>
                    <a:pt x="89" y="75"/>
                  </a:lnTo>
                  <a:cubicBezTo>
                    <a:pt x="89" y="56"/>
                    <a:pt x="87" y="42"/>
                    <a:pt x="81" y="32"/>
                  </a:cubicBezTo>
                  <a:cubicBezTo>
                    <a:pt x="75" y="23"/>
                    <a:pt x="66" y="18"/>
                    <a:pt x="55" y="18"/>
                  </a:cubicBezTo>
                  <a:cubicBezTo>
                    <a:pt x="44" y="18"/>
                    <a:pt x="35" y="23"/>
                    <a:pt x="29" y="32"/>
                  </a:cubicBezTo>
                  <a:cubicBezTo>
                    <a:pt x="23" y="42"/>
                    <a:pt x="20" y="56"/>
                    <a:pt x="20" y="75"/>
                  </a:cubicBezTo>
                  <a:cubicBezTo>
                    <a:pt x="20" y="95"/>
                    <a:pt x="23" y="109"/>
                    <a:pt x="29" y="119"/>
                  </a:cubicBezTo>
                  <a:cubicBezTo>
                    <a:pt x="35" y="128"/>
                    <a:pt x="44" y="133"/>
                    <a:pt x="55" y="133"/>
                  </a:cubicBezTo>
                  <a:cubicBezTo>
                    <a:pt x="66" y="133"/>
                    <a:pt x="75" y="128"/>
                    <a:pt x="81" y="119"/>
                  </a:cubicBezTo>
                  <a:cubicBezTo>
                    <a:pt x="87" y="109"/>
                    <a:pt x="89" y="95"/>
                    <a:pt x="89" y="75"/>
                  </a:cubicBezTo>
                  <a:close/>
                  <a:moveTo>
                    <a:pt x="110" y="75"/>
                  </a:moveTo>
                  <a:lnTo>
                    <a:pt x="110" y="75"/>
                  </a:lnTo>
                  <a:cubicBezTo>
                    <a:pt x="110" y="100"/>
                    <a:pt x="105" y="119"/>
                    <a:pt x="95" y="131"/>
                  </a:cubicBezTo>
                  <a:cubicBezTo>
                    <a:pt x="86" y="144"/>
                    <a:pt x="72" y="150"/>
                    <a:pt x="55" y="150"/>
                  </a:cubicBezTo>
                  <a:cubicBezTo>
                    <a:pt x="38" y="150"/>
                    <a:pt x="24" y="144"/>
                    <a:pt x="15" y="131"/>
                  </a:cubicBezTo>
                  <a:cubicBezTo>
                    <a:pt x="5" y="119"/>
                    <a:pt x="0" y="100"/>
                    <a:pt x="0" y="75"/>
                  </a:cubicBezTo>
                  <a:cubicBezTo>
                    <a:pt x="0" y="51"/>
                    <a:pt x="5" y="32"/>
                    <a:pt x="15" y="20"/>
                  </a:cubicBezTo>
                  <a:cubicBezTo>
                    <a:pt x="24" y="7"/>
                    <a:pt x="38" y="0"/>
                    <a:pt x="55" y="0"/>
                  </a:cubicBezTo>
                  <a:cubicBezTo>
                    <a:pt x="72" y="0"/>
                    <a:pt x="85" y="7"/>
                    <a:pt x="95" y="20"/>
                  </a:cubicBezTo>
                  <a:cubicBezTo>
                    <a:pt x="105" y="32"/>
                    <a:pt x="110" y="51"/>
                    <a:pt x="110" y="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2"/>
            <p:cNvSpPr/>
            <p:nvPr/>
          </p:nvSpPr>
          <p:spPr>
            <a:xfrm>
              <a:off x="1218834" y="1553222"/>
              <a:ext cx="41359" cy="92261"/>
            </a:xfrm>
            <a:custGeom>
              <a:rect b="b" l="l" r="r" t="t"/>
              <a:pathLst>
                <a:path extrusionOk="0" h="145" w="66">
                  <a:moveTo>
                    <a:pt x="47" y="145"/>
                  </a:moveTo>
                  <a:lnTo>
                    <a:pt x="47" y="145"/>
                  </a:lnTo>
                  <a:lnTo>
                    <a:pt x="47" y="22"/>
                  </a:lnTo>
                  <a:lnTo>
                    <a:pt x="8" y="41"/>
                  </a:lnTo>
                  <a:lnTo>
                    <a:pt x="0" y="25"/>
                  </a:lnTo>
                  <a:lnTo>
                    <a:pt x="51" y="0"/>
                  </a:lnTo>
                  <a:lnTo>
                    <a:pt x="66" y="0"/>
                  </a:lnTo>
                  <a:lnTo>
                    <a:pt x="66" y="145"/>
                  </a:lnTo>
                  <a:lnTo>
                    <a:pt x="47" y="1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2"/>
            <p:cNvSpPr/>
            <p:nvPr/>
          </p:nvSpPr>
          <p:spPr>
            <a:xfrm>
              <a:off x="1292006" y="1553222"/>
              <a:ext cx="69991" cy="92261"/>
            </a:xfrm>
            <a:custGeom>
              <a:rect b="b" l="l" r="r" t="t"/>
              <a:pathLst>
                <a:path extrusionOk="0" h="150" w="110">
                  <a:moveTo>
                    <a:pt x="90" y="75"/>
                  </a:moveTo>
                  <a:lnTo>
                    <a:pt x="90" y="75"/>
                  </a:lnTo>
                  <a:cubicBezTo>
                    <a:pt x="90" y="56"/>
                    <a:pt x="87" y="42"/>
                    <a:pt x="81" y="32"/>
                  </a:cubicBezTo>
                  <a:cubicBezTo>
                    <a:pt x="75" y="23"/>
                    <a:pt x="66" y="18"/>
                    <a:pt x="55" y="18"/>
                  </a:cubicBezTo>
                  <a:cubicBezTo>
                    <a:pt x="44" y="18"/>
                    <a:pt x="36" y="23"/>
                    <a:pt x="30" y="32"/>
                  </a:cubicBezTo>
                  <a:cubicBezTo>
                    <a:pt x="24" y="42"/>
                    <a:pt x="21" y="56"/>
                    <a:pt x="21" y="75"/>
                  </a:cubicBezTo>
                  <a:cubicBezTo>
                    <a:pt x="21" y="95"/>
                    <a:pt x="24" y="109"/>
                    <a:pt x="30" y="119"/>
                  </a:cubicBezTo>
                  <a:cubicBezTo>
                    <a:pt x="36" y="128"/>
                    <a:pt x="44" y="133"/>
                    <a:pt x="55" y="133"/>
                  </a:cubicBezTo>
                  <a:cubicBezTo>
                    <a:pt x="66" y="133"/>
                    <a:pt x="75" y="128"/>
                    <a:pt x="81" y="119"/>
                  </a:cubicBezTo>
                  <a:cubicBezTo>
                    <a:pt x="87" y="109"/>
                    <a:pt x="90" y="95"/>
                    <a:pt x="90" y="75"/>
                  </a:cubicBezTo>
                  <a:close/>
                  <a:moveTo>
                    <a:pt x="110" y="75"/>
                  </a:moveTo>
                  <a:lnTo>
                    <a:pt x="110" y="75"/>
                  </a:lnTo>
                  <a:cubicBezTo>
                    <a:pt x="110" y="100"/>
                    <a:pt x="106" y="119"/>
                    <a:pt x="96" y="131"/>
                  </a:cubicBezTo>
                  <a:cubicBezTo>
                    <a:pt x="86" y="144"/>
                    <a:pt x="73" y="150"/>
                    <a:pt x="55" y="150"/>
                  </a:cubicBezTo>
                  <a:cubicBezTo>
                    <a:pt x="38" y="150"/>
                    <a:pt x="25" y="144"/>
                    <a:pt x="15" y="131"/>
                  </a:cubicBezTo>
                  <a:cubicBezTo>
                    <a:pt x="5" y="119"/>
                    <a:pt x="0" y="100"/>
                    <a:pt x="0" y="75"/>
                  </a:cubicBezTo>
                  <a:cubicBezTo>
                    <a:pt x="0" y="51"/>
                    <a:pt x="5" y="32"/>
                    <a:pt x="15" y="20"/>
                  </a:cubicBezTo>
                  <a:cubicBezTo>
                    <a:pt x="25" y="7"/>
                    <a:pt x="38" y="0"/>
                    <a:pt x="55" y="0"/>
                  </a:cubicBezTo>
                  <a:cubicBezTo>
                    <a:pt x="72" y="0"/>
                    <a:pt x="86" y="7"/>
                    <a:pt x="96" y="20"/>
                  </a:cubicBezTo>
                  <a:cubicBezTo>
                    <a:pt x="106" y="32"/>
                    <a:pt x="110" y="51"/>
                    <a:pt x="110" y="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2"/>
            <p:cNvSpPr/>
            <p:nvPr/>
          </p:nvSpPr>
          <p:spPr>
            <a:xfrm>
              <a:off x="1377905" y="1553222"/>
              <a:ext cx="41359" cy="92261"/>
            </a:xfrm>
            <a:custGeom>
              <a:rect b="b" l="l" r="r" t="t"/>
              <a:pathLst>
                <a:path extrusionOk="0" h="145" w="67">
                  <a:moveTo>
                    <a:pt x="47" y="145"/>
                  </a:moveTo>
                  <a:lnTo>
                    <a:pt x="47" y="145"/>
                  </a:lnTo>
                  <a:lnTo>
                    <a:pt x="47" y="22"/>
                  </a:lnTo>
                  <a:lnTo>
                    <a:pt x="9" y="41"/>
                  </a:lnTo>
                  <a:lnTo>
                    <a:pt x="0" y="25"/>
                  </a:lnTo>
                  <a:lnTo>
                    <a:pt x="52" y="0"/>
                  </a:lnTo>
                  <a:lnTo>
                    <a:pt x="67" y="0"/>
                  </a:lnTo>
                  <a:lnTo>
                    <a:pt x="67" y="145"/>
                  </a:lnTo>
                  <a:lnTo>
                    <a:pt x="47" y="1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2"/>
            <p:cNvSpPr/>
            <p:nvPr/>
          </p:nvSpPr>
          <p:spPr>
            <a:xfrm>
              <a:off x="1451078" y="1553222"/>
              <a:ext cx="66810" cy="92261"/>
            </a:xfrm>
            <a:custGeom>
              <a:rect b="b" l="l" r="r" t="t"/>
              <a:pathLst>
                <a:path extrusionOk="0" h="150" w="110">
                  <a:moveTo>
                    <a:pt x="89" y="75"/>
                  </a:moveTo>
                  <a:lnTo>
                    <a:pt x="89" y="75"/>
                  </a:lnTo>
                  <a:cubicBezTo>
                    <a:pt x="89" y="56"/>
                    <a:pt x="86" y="42"/>
                    <a:pt x="80" y="32"/>
                  </a:cubicBezTo>
                  <a:cubicBezTo>
                    <a:pt x="74" y="23"/>
                    <a:pt x="66" y="18"/>
                    <a:pt x="55" y="18"/>
                  </a:cubicBezTo>
                  <a:cubicBezTo>
                    <a:pt x="44" y="18"/>
                    <a:pt x="35" y="23"/>
                    <a:pt x="29" y="32"/>
                  </a:cubicBezTo>
                  <a:cubicBezTo>
                    <a:pt x="23" y="42"/>
                    <a:pt x="20" y="56"/>
                    <a:pt x="20" y="75"/>
                  </a:cubicBezTo>
                  <a:cubicBezTo>
                    <a:pt x="20" y="95"/>
                    <a:pt x="23" y="109"/>
                    <a:pt x="29" y="119"/>
                  </a:cubicBezTo>
                  <a:cubicBezTo>
                    <a:pt x="35" y="128"/>
                    <a:pt x="44" y="133"/>
                    <a:pt x="55" y="133"/>
                  </a:cubicBezTo>
                  <a:cubicBezTo>
                    <a:pt x="66" y="133"/>
                    <a:pt x="74" y="128"/>
                    <a:pt x="80" y="119"/>
                  </a:cubicBezTo>
                  <a:cubicBezTo>
                    <a:pt x="86" y="109"/>
                    <a:pt x="89" y="95"/>
                    <a:pt x="89" y="75"/>
                  </a:cubicBezTo>
                  <a:close/>
                  <a:moveTo>
                    <a:pt x="110" y="75"/>
                  </a:moveTo>
                  <a:lnTo>
                    <a:pt x="110" y="75"/>
                  </a:lnTo>
                  <a:cubicBezTo>
                    <a:pt x="110" y="100"/>
                    <a:pt x="105" y="119"/>
                    <a:pt x="95" y="131"/>
                  </a:cubicBezTo>
                  <a:cubicBezTo>
                    <a:pt x="86" y="144"/>
                    <a:pt x="72" y="150"/>
                    <a:pt x="55" y="150"/>
                  </a:cubicBezTo>
                  <a:cubicBezTo>
                    <a:pt x="38" y="150"/>
                    <a:pt x="24" y="144"/>
                    <a:pt x="14" y="131"/>
                  </a:cubicBezTo>
                  <a:cubicBezTo>
                    <a:pt x="5" y="119"/>
                    <a:pt x="0" y="100"/>
                    <a:pt x="0" y="75"/>
                  </a:cubicBezTo>
                  <a:cubicBezTo>
                    <a:pt x="0" y="51"/>
                    <a:pt x="5" y="32"/>
                    <a:pt x="14" y="20"/>
                  </a:cubicBezTo>
                  <a:cubicBezTo>
                    <a:pt x="24" y="7"/>
                    <a:pt x="38" y="0"/>
                    <a:pt x="55" y="0"/>
                  </a:cubicBezTo>
                  <a:cubicBezTo>
                    <a:pt x="72" y="0"/>
                    <a:pt x="85" y="7"/>
                    <a:pt x="95" y="20"/>
                  </a:cubicBezTo>
                  <a:cubicBezTo>
                    <a:pt x="105" y="32"/>
                    <a:pt x="110" y="51"/>
                    <a:pt x="110" y="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2"/>
            <p:cNvSpPr/>
            <p:nvPr/>
          </p:nvSpPr>
          <p:spPr>
            <a:xfrm>
              <a:off x="1527432" y="1553222"/>
              <a:ext cx="69991" cy="92261"/>
            </a:xfrm>
            <a:custGeom>
              <a:rect b="b" l="l" r="r" t="t"/>
              <a:pathLst>
                <a:path extrusionOk="0" h="150" w="111">
                  <a:moveTo>
                    <a:pt x="90" y="75"/>
                  </a:moveTo>
                  <a:lnTo>
                    <a:pt x="90" y="75"/>
                  </a:lnTo>
                  <a:cubicBezTo>
                    <a:pt x="90" y="56"/>
                    <a:pt x="87" y="42"/>
                    <a:pt x="81" y="32"/>
                  </a:cubicBezTo>
                  <a:cubicBezTo>
                    <a:pt x="75" y="23"/>
                    <a:pt x="67" y="18"/>
                    <a:pt x="56" y="18"/>
                  </a:cubicBezTo>
                  <a:cubicBezTo>
                    <a:pt x="44" y="18"/>
                    <a:pt x="36" y="23"/>
                    <a:pt x="30" y="32"/>
                  </a:cubicBezTo>
                  <a:cubicBezTo>
                    <a:pt x="24" y="42"/>
                    <a:pt x="21" y="56"/>
                    <a:pt x="21" y="75"/>
                  </a:cubicBezTo>
                  <a:cubicBezTo>
                    <a:pt x="21" y="95"/>
                    <a:pt x="24" y="109"/>
                    <a:pt x="30" y="119"/>
                  </a:cubicBezTo>
                  <a:cubicBezTo>
                    <a:pt x="36" y="128"/>
                    <a:pt x="44" y="133"/>
                    <a:pt x="56" y="133"/>
                  </a:cubicBezTo>
                  <a:cubicBezTo>
                    <a:pt x="67" y="133"/>
                    <a:pt x="75" y="128"/>
                    <a:pt x="81" y="119"/>
                  </a:cubicBezTo>
                  <a:cubicBezTo>
                    <a:pt x="87" y="109"/>
                    <a:pt x="90" y="95"/>
                    <a:pt x="90" y="75"/>
                  </a:cubicBezTo>
                  <a:close/>
                  <a:moveTo>
                    <a:pt x="111" y="75"/>
                  </a:moveTo>
                  <a:lnTo>
                    <a:pt x="111" y="75"/>
                  </a:lnTo>
                  <a:cubicBezTo>
                    <a:pt x="111" y="100"/>
                    <a:pt x="106" y="119"/>
                    <a:pt x="96" y="131"/>
                  </a:cubicBezTo>
                  <a:cubicBezTo>
                    <a:pt x="86" y="144"/>
                    <a:pt x="73" y="150"/>
                    <a:pt x="56" y="150"/>
                  </a:cubicBezTo>
                  <a:cubicBezTo>
                    <a:pt x="38" y="150"/>
                    <a:pt x="25" y="144"/>
                    <a:pt x="15" y="131"/>
                  </a:cubicBezTo>
                  <a:cubicBezTo>
                    <a:pt x="5" y="119"/>
                    <a:pt x="0" y="100"/>
                    <a:pt x="0" y="75"/>
                  </a:cubicBezTo>
                  <a:cubicBezTo>
                    <a:pt x="0" y="51"/>
                    <a:pt x="5" y="32"/>
                    <a:pt x="15" y="20"/>
                  </a:cubicBezTo>
                  <a:cubicBezTo>
                    <a:pt x="25" y="7"/>
                    <a:pt x="38" y="0"/>
                    <a:pt x="56" y="0"/>
                  </a:cubicBezTo>
                  <a:cubicBezTo>
                    <a:pt x="73" y="0"/>
                    <a:pt x="86" y="7"/>
                    <a:pt x="96" y="20"/>
                  </a:cubicBezTo>
                  <a:cubicBezTo>
                    <a:pt x="106" y="32"/>
                    <a:pt x="111" y="51"/>
                    <a:pt x="111" y="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1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2" name="Google Shape;432;p52"/>
          <p:cNvSpPr txBox="1"/>
          <p:nvPr>
            <p:ph idx="12" type="sldNum"/>
          </p:nvPr>
        </p:nvSpPr>
        <p:spPr>
          <a:xfrm>
            <a:off x="8878951" y="4897808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52"/>
          <p:cNvSpPr txBox="1"/>
          <p:nvPr>
            <p:ph type="title"/>
          </p:nvPr>
        </p:nvSpPr>
        <p:spPr>
          <a:xfrm>
            <a:off x="457994" y="308847"/>
            <a:ext cx="82281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800"/>
              <a:buFont typeface="Arial"/>
              <a:buNone/>
            </a:pPr>
            <a:r>
              <a:rPr lang="en-GB" sz="2800"/>
              <a:t>Workflow</a:t>
            </a:r>
            <a:endParaRPr/>
          </a:p>
        </p:txBody>
      </p:sp>
      <p:sp>
        <p:nvSpPr>
          <p:cNvPr id="434" name="Google Shape;434;p52"/>
          <p:cNvSpPr/>
          <p:nvPr/>
        </p:nvSpPr>
        <p:spPr>
          <a:xfrm>
            <a:off x="457994" y="935919"/>
            <a:ext cx="1972500" cy="543300"/>
          </a:xfrm>
          <a:prstGeom prst="roundRect">
            <a:avLst>
              <a:gd fmla="val 16667" name="adj"/>
            </a:avLst>
          </a:prstGeom>
          <a:solidFill>
            <a:srgbClr val="899C05"/>
          </a:solidFill>
          <a:ln cap="flat" cmpd="sng" w="12700">
            <a:solidFill>
              <a:srgbClr val="DFE2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675" lIns="91350" spcFirstLastPara="1" rIns="9135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 Statement</a:t>
            </a:r>
            <a:endParaRPr/>
          </a:p>
        </p:txBody>
      </p:sp>
      <p:sp>
        <p:nvSpPr>
          <p:cNvPr id="435" name="Google Shape;435;p52"/>
          <p:cNvSpPr/>
          <p:nvPr/>
        </p:nvSpPr>
        <p:spPr>
          <a:xfrm>
            <a:off x="457994" y="1563882"/>
            <a:ext cx="1972500" cy="543300"/>
          </a:xfrm>
          <a:prstGeom prst="roundRect">
            <a:avLst>
              <a:gd fmla="val 16667" name="adj"/>
            </a:avLst>
          </a:prstGeom>
          <a:solidFill>
            <a:srgbClr val="899C05"/>
          </a:solidFill>
          <a:ln cap="flat" cmpd="sng" w="12700">
            <a:solidFill>
              <a:srgbClr val="DFE2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675" lIns="91350" spcFirstLastPara="1" rIns="9135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/>
          </a:p>
        </p:txBody>
      </p:sp>
      <p:sp>
        <p:nvSpPr>
          <p:cNvPr id="436" name="Google Shape;436;p52"/>
          <p:cNvSpPr/>
          <p:nvPr/>
        </p:nvSpPr>
        <p:spPr>
          <a:xfrm>
            <a:off x="458774" y="2185897"/>
            <a:ext cx="1971300" cy="543300"/>
          </a:xfrm>
          <a:prstGeom prst="roundRect">
            <a:avLst>
              <a:gd fmla="val 16667" name="adj"/>
            </a:avLst>
          </a:prstGeom>
          <a:solidFill>
            <a:srgbClr val="899C05"/>
          </a:solidFill>
          <a:ln cap="flat" cmpd="sng" w="12700">
            <a:solidFill>
              <a:srgbClr val="DFE2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675" lIns="91350" spcFirstLastPara="1" rIns="9135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Exploration </a:t>
            </a:r>
            <a:br>
              <a:rPr b="1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&amp; Preprocessing</a:t>
            </a:r>
            <a:endParaRPr/>
          </a:p>
        </p:txBody>
      </p:sp>
      <p:sp>
        <p:nvSpPr>
          <p:cNvPr id="437" name="Google Shape;437;p52"/>
          <p:cNvSpPr/>
          <p:nvPr/>
        </p:nvSpPr>
        <p:spPr>
          <a:xfrm>
            <a:off x="452148" y="2814751"/>
            <a:ext cx="1989900" cy="543300"/>
          </a:xfrm>
          <a:prstGeom prst="roundRect">
            <a:avLst>
              <a:gd fmla="val 16667" name="adj"/>
            </a:avLst>
          </a:prstGeom>
          <a:solidFill>
            <a:srgbClr val="899C05"/>
          </a:solidFill>
          <a:ln cap="flat" cmpd="sng" w="12700">
            <a:solidFill>
              <a:srgbClr val="DFE2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675" lIns="91350" spcFirstLastPara="1" rIns="9135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/>
          </a:p>
        </p:txBody>
      </p:sp>
      <p:sp>
        <p:nvSpPr>
          <p:cNvPr id="438" name="Google Shape;438;p52"/>
          <p:cNvSpPr/>
          <p:nvPr/>
        </p:nvSpPr>
        <p:spPr>
          <a:xfrm>
            <a:off x="462637" y="3439835"/>
            <a:ext cx="1965300" cy="543300"/>
          </a:xfrm>
          <a:prstGeom prst="roundRect">
            <a:avLst>
              <a:gd fmla="val 16667" name="adj"/>
            </a:avLst>
          </a:prstGeom>
          <a:solidFill>
            <a:srgbClr val="899C05"/>
          </a:solidFill>
          <a:ln cap="flat" cmpd="sng" w="12700">
            <a:solidFill>
              <a:srgbClr val="DFE2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675" lIns="91350" spcFirstLastPara="1" rIns="9135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Validation</a:t>
            </a:r>
            <a:endParaRPr/>
          </a:p>
        </p:txBody>
      </p:sp>
      <p:pic>
        <p:nvPicPr>
          <p:cNvPr id="439" name="Google Shape;439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4716" y="2958626"/>
            <a:ext cx="1220192" cy="101930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2"/>
          <p:cNvSpPr txBox="1"/>
          <p:nvPr/>
        </p:nvSpPr>
        <p:spPr>
          <a:xfrm>
            <a:off x="912903" y="2985447"/>
            <a:ext cx="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52"/>
          <p:cNvSpPr txBox="1"/>
          <p:nvPr/>
        </p:nvSpPr>
        <p:spPr>
          <a:xfrm>
            <a:off x="2316743" y="2985446"/>
            <a:ext cx="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52"/>
          <p:cNvPicPr preferRelativeResize="0"/>
          <p:nvPr/>
        </p:nvPicPr>
        <p:blipFill rotWithShape="1">
          <a:blip r:embed="rId6">
            <a:alphaModFix/>
          </a:blip>
          <a:srcRect b="0" l="0" r="0" t="-15114"/>
          <a:stretch/>
        </p:blipFill>
        <p:spPr>
          <a:xfrm>
            <a:off x="7147076" y="2977130"/>
            <a:ext cx="1055471" cy="902083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2"/>
          <p:cNvSpPr/>
          <p:nvPr/>
        </p:nvSpPr>
        <p:spPr>
          <a:xfrm>
            <a:off x="458775" y="4063838"/>
            <a:ext cx="1972500" cy="543300"/>
          </a:xfrm>
          <a:prstGeom prst="roundRect">
            <a:avLst>
              <a:gd fmla="val 16667" name="adj"/>
            </a:avLst>
          </a:prstGeom>
          <a:solidFill>
            <a:srgbClr val="899C05"/>
          </a:solidFill>
          <a:ln cap="flat" cmpd="sng" w="12700">
            <a:solidFill>
              <a:srgbClr val="DFE2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675" lIns="91350" spcFirstLastPara="1" rIns="9135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1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Decision Making </a:t>
            </a:r>
            <a:br>
              <a:rPr b="1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GB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&amp; Deployment </a:t>
            </a:r>
            <a:endParaRPr/>
          </a:p>
        </p:txBody>
      </p:sp>
      <p:sp>
        <p:nvSpPr>
          <p:cNvPr id="444" name="Google Shape;444;p52"/>
          <p:cNvSpPr/>
          <p:nvPr/>
        </p:nvSpPr>
        <p:spPr>
          <a:xfrm>
            <a:off x="2626707" y="1016494"/>
            <a:ext cx="557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What problem are you trying to solve?</a:t>
            </a:r>
            <a:endParaRPr/>
          </a:p>
        </p:txBody>
      </p:sp>
      <p:sp>
        <p:nvSpPr>
          <p:cNvPr id="445" name="Google Shape;445;p52"/>
          <p:cNvSpPr/>
          <p:nvPr/>
        </p:nvSpPr>
        <p:spPr>
          <a:xfrm>
            <a:off x="2622235" y="1644092"/>
            <a:ext cx="444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What data do you need to solve it?</a:t>
            </a:r>
            <a:endParaRPr/>
          </a:p>
        </p:txBody>
      </p:sp>
      <p:sp>
        <p:nvSpPr>
          <p:cNvPr id="446" name="Google Shape;446;p52"/>
          <p:cNvSpPr/>
          <p:nvPr/>
        </p:nvSpPr>
        <p:spPr>
          <a:xfrm>
            <a:off x="2628752" y="2244821"/>
            <a:ext cx="659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How should you clean your data so your model can use it?</a:t>
            </a:r>
            <a:endParaRPr/>
          </a:p>
        </p:txBody>
      </p:sp>
      <p:sp>
        <p:nvSpPr>
          <p:cNvPr id="447" name="Google Shape;447;p52"/>
          <p:cNvSpPr/>
          <p:nvPr/>
        </p:nvSpPr>
        <p:spPr>
          <a:xfrm>
            <a:off x="2622291" y="2893113"/>
            <a:ext cx="4088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Build a model to solve your problem?</a:t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2"/>
          <p:cNvSpPr/>
          <p:nvPr/>
        </p:nvSpPr>
        <p:spPr>
          <a:xfrm>
            <a:off x="2632848" y="3507078"/>
            <a:ext cx="272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Did I solve the problem?</a:t>
            </a:r>
            <a:endParaRPr/>
          </a:p>
        </p:txBody>
      </p:sp>
      <p:sp>
        <p:nvSpPr>
          <p:cNvPr id="449" name="Google Shape;449;p52"/>
          <p:cNvSpPr/>
          <p:nvPr/>
        </p:nvSpPr>
        <p:spPr>
          <a:xfrm>
            <a:off x="2622235" y="4140352"/>
            <a:ext cx="641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Communicate to stakeholders or put into production?</a:t>
            </a:r>
            <a:endParaRPr/>
          </a:p>
        </p:txBody>
      </p:sp>
      <p:sp>
        <p:nvSpPr>
          <p:cNvPr id="450" name="Google Shape;450;p52"/>
          <p:cNvSpPr txBox="1"/>
          <p:nvPr>
            <p:ph idx="11" type="ftr"/>
          </p:nvPr>
        </p:nvSpPr>
        <p:spPr>
          <a:xfrm>
            <a:off x="3124200" y="4876231"/>
            <a:ext cx="28956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en-GB"/>
              <a:t>Tran Vu Khanh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3"/>
          <p:cNvSpPr txBox="1"/>
          <p:nvPr>
            <p:ph type="title"/>
          </p:nvPr>
        </p:nvSpPr>
        <p:spPr>
          <a:xfrm>
            <a:off x="455613" y="308848"/>
            <a:ext cx="82281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</a:pPr>
            <a:r>
              <a:rPr lang="en-GB"/>
              <a:t>Formulating a Supervised Learning Problem</a:t>
            </a:r>
            <a:endParaRPr/>
          </a:p>
        </p:txBody>
      </p:sp>
      <p:sp>
        <p:nvSpPr>
          <p:cNvPr id="456" name="Google Shape;456;p53"/>
          <p:cNvSpPr txBox="1"/>
          <p:nvPr>
            <p:ph idx="12" type="sldNum"/>
          </p:nvPr>
        </p:nvSpPr>
        <p:spPr>
          <a:xfrm>
            <a:off x="8878951" y="4897808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57" name="Google Shape;457;p53"/>
          <p:cNvSpPr/>
          <p:nvPr/>
        </p:nvSpPr>
        <p:spPr>
          <a:xfrm>
            <a:off x="455611" y="916744"/>
            <a:ext cx="8688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For a Supervised Learning Problem: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Collect a labeled dataset (features and target labels).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Choose the model.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Choose an evaluation metric: </a:t>
            </a:r>
            <a:b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       “What to use to measure performance.”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Choose an optimization method:</a:t>
            </a:r>
            <a:r>
              <a:rPr b="0" baseline="3000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       “How to find the model configuration that gives the best performance.”</a:t>
            </a:r>
            <a:b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53"/>
          <p:cNvSpPr/>
          <p:nvPr/>
        </p:nvSpPr>
        <p:spPr>
          <a:xfrm>
            <a:off x="1560928" y="4334758"/>
            <a:ext cx="81093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600"/>
              <a:buFont typeface="Arial"/>
              <a:buNone/>
            </a:pPr>
            <a:r>
              <a:rPr b="0" baseline="30000" i="1" lang="en-GB" sz="16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1" lang="en-GB" sz="16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There are standard methods to use for different models and metrics. 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Week 1 - Agenda</a:t>
            </a:r>
            <a:endParaRPr/>
          </a:p>
        </p:txBody>
      </p:sp>
      <p:sp>
        <p:nvSpPr>
          <p:cNvPr id="183" name="Google Shape;183;p3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AutoNum type="arabicPeriod"/>
            </a:pPr>
            <a:r>
              <a:rPr lang="en-GB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Instructors, Students, Syllabus, Policy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AutoNum type="arabicPeriod"/>
            </a:pPr>
            <a:r>
              <a:rPr lang="en-GB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Machine Learning Overview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AutoNum type="arabicPeriod"/>
            </a:pPr>
            <a:r>
              <a:rPr lang="en-GB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Mathematics Review (Linear Algebra, Calculus &amp; Probability)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AutoNum type="arabicPeriod"/>
            </a:pPr>
            <a:r>
              <a:rPr lang="en-GB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Introduction to Numpy/Scikit-learn libraries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AutoNum type="arabicPeriod"/>
            </a:pPr>
            <a:r>
              <a:rPr lang="en-GB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Jupyter Notebook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AutoNum type="arabicPeriod"/>
            </a:pPr>
            <a:r>
              <a:rPr lang="en-GB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Use Numpy to solve some simple problems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4"/>
          <p:cNvSpPr txBox="1"/>
          <p:nvPr>
            <p:ph type="title"/>
          </p:nvPr>
        </p:nvSpPr>
        <p:spPr>
          <a:xfrm>
            <a:off x="455613" y="308848"/>
            <a:ext cx="82281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</a:pPr>
            <a:r>
              <a:rPr b="1" lang="en-GB"/>
              <a:t>List of Common Supervised Learning Algorithms/Models</a:t>
            </a:r>
            <a:endParaRPr/>
          </a:p>
        </p:txBody>
      </p:sp>
      <p:sp>
        <p:nvSpPr>
          <p:cNvPr id="464" name="Google Shape;464;p54"/>
          <p:cNvSpPr txBox="1"/>
          <p:nvPr>
            <p:ph idx="12" type="sldNum"/>
          </p:nvPr>
        </p:nvSpPr>
        <p:spPr>
          <a:xfrm>
            <a:off x="8878951" y="4897808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65" name="Google Shape;465;p54"/>
          <p:cNvSpPr/>
          <p:nvPr/>
        </p:nvSpPr>
        <p:spPr>
          <a:xfrm>
            <a:off x="455613" y="888771"/>
            <a:ext cx="71484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Linear Regression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Logistic Regression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SVM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Naive Bayes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kNN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K-Means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Random Forest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Gradient Boosting algorithms: GBM, XGBoost, LightGBM, CatBoost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5"/>
          <p:cNvSpPr txBox="1"/>
          <p:nvPr>
            <p:ph type="title"/>
          </p:nvPr>
        </p:nvSpPr>
        <p:spPr>
          <a:xfrm>
            <a:off x="455613" y="308848"/>
            <a:ext cx="82281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</a:pPr>
            <a:r>
              <a:rPr lang="en-GB"/>
              <a:t>Which Model?</a:t>
            </a:r>
            <a:endParaRPr/>
          </a:p>
        </p:txBody>
      </p:sp>
      <p:sp>
        <p:nvSpPr>
          <p:cNvPr id="471" name="Google Shape;471;p55"/>
          <p:cNvSpPr txBox="1"/>
          <p:nvPr>
            <p:ph idx="12" type="sldNum"/>
          </p:nvPr>
        </p:nvSpPr>
        <p:spPr>
          <a:xfrm>
            <a:off x="8878951" y="4897808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72" name="Google Shape;472;p55"/>
          <p:cNvSpPr/>
          <p:nvPr/>
        </p:nvSpPr>
        <p:spPr>
          <a:xfrm>
            <a:off x="455613" y="888771"/>
            <a:ext cx="7148400" cy="36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Some considerations when choosing are: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Time needed for training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Speed in making predictions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Amount of data needed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Type of data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Problem complexity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Ability to solve a complex problem</a:t>
            </a:r>
            <a:endParaRPr/>
          </a:p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Tendency to overcomplicate a simple one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56"/>
          <p:cNvGrpSpPr/>
          <p:nvPr/>
        </p:nvGrpSpPr>
        <p:grpSpPr>
          <a:xfrm>
            <a:off x="6121894" y="2112025"/>
            <a:ext cx="2561730" cy="1988102"/>
            <a:chOff x="6317221" y="2506633"/>
            <a:chExt cx="2561730" cy="1988102"/>
          </a:xfrm>
        </p:grpSpPr>
        <p:pic>
          <p:nvPicPr>
            <p:cNvPr id="478" name="Google Shape;478;p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70309" y="2506633"/>
              <a:ext cx="2308642" cy="17314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" name="Google Shape;479;p56"/>
            <p:cNvSpPr txBox="1"/>
            <p:nvPr/>
          </p:nvSpPr>
          <p:spPr>
            <a:xfrm>
              <a:off x="6317221" y="4141935"/>
              <a:ext cx="19494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7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C71"/>
                </a:buClr>
                <a:buSzPts val="1800"/>
                <a:buFont typeface="Arial"/>
                <a:buNone/>
              </a:pPr>
              <a:r>
                <a:rPr b="0" i="1" lang="en-GB" sz="1800" u="none" cap="none" strike="noStrike">
                  <a:solidFill>
                    <a:srgbClr val="003C71"/>
                  </a:solidFill>
                  <a:latin typeface="Arial"/>
                  <a:ea typeface="Arial"/>
                  <a:cs typeface="Arial"/>
                  <a:sym typeface="Arial"/>
                </a:rPr>
                <a:t>Accuracy target</a:t>
              </a:r>
              <a:endParaRPr b="0" i="1" sz="18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0" name="Google Shape;480;p56"/>
          <p:cNvSpPr txBox="1"/>
          <p:nvPr>
            <p:ph type="title"/>
          </p:nvPr>
        </p:nvSpPr>
        <p:spPr>
          <a:xfrm>
            <a:off x="455613" y="308848"/>
            <a:ext cx="82281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</a:pPr>
            <a:r>
              <a:rPr lang="en-GB"/>
              <a:t>Evaluation Metric</a:t>
            </a:r>
            <a:endParaRPr/>
          </a:p>
        </p:txBody>
      </p:sp>
      <p:sp>
        <p:nvSpPr>
          <p:cNvPr id="481" name="Google Shape;481;p56"/>
          <p:cNvSpPr txBox="1"/>
          <p:nvPr>
            <p:ph idx="12" type="sldNum"/>
          </p:nvPr>
        </p:nvSpPr>
        <p:spPr>
          <a:xfrm>
            <a:off x="8878951" y="4897808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82" name="Google Shape;482;p56"/>
          <p:cNvSpPr/>
          <p:nvPr/>
        </p:nvSpPr>
        <p:spPr>
          <a:xfrm>
            <a:off x="455612" y="1139444"/>
            <a:ext cx="6342300" cy="17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There are many metrics available</a:t>
            </a:r>
            <a:r>
              <a:rPr b="0" baseline="3000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 to measure performance, such as: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Char char="•"/>
            </a:pP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: how well predictions match true values.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Char char="•"/>
            </a:pP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Mean Squared Error</a:t>
            </a: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: average square distance </a:t>
            </a:r>
            <a:b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between prediction and true value.</a:t>
            </a:r>
            <a:endParaRPr/>
          </a:p>
        </p:txBody>
      </p:sp>
      <p:sp>
        <p:nvSpPr>
          <p:cNvPr id="483" name="Google Shape;483;p56"/>
          <p:cNvSpPr/>
          <p:nvPr/>
        </p:nvSpPr>
        <p:spPr>
          <a:xfrm>
            <a:off x="1562774" y="4398684"/>
            <a:ext cx="689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600"/>
              <a:buFont typeface="Arial"/>
              <a:buNone/>
            </a:pPr>
            <a:r>
              <a:rPr b="0" baseline="30000" i="1" lang="en-GB" sz="16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1" lang="en-GB" sz="16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The wrong metric can be misleading or not capture the real problem.</a:t>
            </a:r>
            <a:endParaRPr/>
          </a:p>
        </p:txBody>
      </p:sp>
      <p:grpSp>
        <p:nvGrpSpPr>
          <p:cNvPr id="484" name="Google Shape;484;p56"/>
          <p:cNvGrpSpPr/>
          <p:nvPr/>
        </p:nvGrpSpPr>
        <p:grpSpPr>
          <a:xfrm>
            <a:off x="702871" y="3032911"/>
            <a:ext cx="3869129" cy="1313439"/>
            <a:chOff x="5009822" y="3170769"/>
            <a:chExt cx="3869129" cy="1313439"/>
          </a:xfrm>
        </p:grpSpPr>
        <p:pic>
          <p:nvPicPr>
            <p:cNvPr id="485" name="Google Shape;485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09822" y="3170769"/>
              <a:ext cx="3869129" cy="10673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56"/>
            <p:cNvSpPr txBox="1"/>
            <p:nvPr/>
          </p:nvSpPr>
          <p:spPr>
            <a:xfrm>
              <a:off x="5969727" y="4131408"/>
              <a:ext cx="27486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7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C71"/>
                </a:buClr>
                <a:buSzPts val="1800"/>
                <a:buFont typeface="Arial"/>
                <a:buNone/>
              </a:pPr>
              <a:r>
                <a:rPr b="0" i="1" lang="en-GB" sz="1800" u="none" cap="none" strike="noStrike">
                  <a:solidFill>
                    <a:srgbClr val="003C71"/>
                  </a:solidFill>
                  <a:latin typeface="Arial"/>
                  <a:ea typeface="Arial"/>
                  <a:cs typeface="Arial"/>
                  <a:sym typeface="Arial"/>
                </a:rPr>
                <a:t>Mean square error formula</a:t>
              </a:r>
              <a:endParaRPr b="0" i="1" sz="18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7"/>
          <p:cNvSpPr txBox="1"/>
          <p:nvPr>
            <p:ph type="title"/>
          </p:nvPr>
        </p:nvSpPr>
        <p:spPr>
          <a:xfrm>
            <a:off x="455613" y="308848"/>
            <a:ext cx="8228100" cy="86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</a:pPr>
            <a:r>
              <a:rPr lang="en-GB"/>
              <a:t>Evaluation Metric</a:t>
            </a:r>
            <a:endParaRPr/>
          </a:p>
        </p:txBody>
      </p:sp>
      <p:sp>
        <p:nvSpPr>
          <p:cNvPr id="492" name="Google Shape;492;p57"/>
          <p:cNvSpPr txBox="1"/>
          <p:nvPr>
            <p:ph idx="12" type="sldNum"/>
          </p:nvPr>
        </p:nvSpPr>
        <p:spPr>
          <a:xfrm>
            <a:off x="8878951" y="4897808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493" name="Google Shape;493;p57"/>
          <p:cNvGrpSpPr/>
          <p:nvPr/>
        </p:nvGrpSpPr>
        <p:grpSpPr>
          <a:xfrm>
            <a:off x="5856881" y="2296687"/>
            <a:ext cx="3021990" cy="2376283"/>
            <a:chOff x="5579034" y="2271792"/>
            <a:chExt cx="3021990" cy="2376283"/>
          </a:xfrm>
        </p:grpSpPr>
        <p:grpSp>
          <p:nvGrpSpPr>
            <p:cNvPr id="494" name="Google Shape;494;p57"/>
            <p:cNvGrpSpPr/>
            <p:nvPr/>
          </p:nvGrpSpPr>
          <p:grpSpPr>
            <a:xfrm>
              <a:off x="5579034" y="2271792"/>
              <a:ext cx="3021990" cy="2006621"/>
              <a:chOff x="-332382" y="2024000"/>
              <a:chExt cx="3028653" cy="2086318"/>
            </a:xfrm>
          </p:grpSpPr>
          <p:pic>
            <p:nvPicPr>
              <p:cNvPr id="495" name="Google Shape;495;p5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-332382" y="3005675"/>
                <a:ext cx="800288" cy="8002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6" name="Google Shape;496;p5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09508" y="3310030"/>
                <a:ext cx="800288" cy="8002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7" name="Google Shape;497;p5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181945" y="2818099"/>
                <a:ext cx="800288" cy="8002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8" name="Google Shape;498;p5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895983" y="3253867"/>
                <a:ext cx="800288" cy="8002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9" name="Google Shape;499;p5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689816" y="2024000"/>
                <a:ext cx="800288" cy="8002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00" name="Google Shape;500;p57"/>
            <p:cNvSpPr txBox="1"/>
            <p:nvPr/>
          </p:nvSpPr>
          <p:spPr>
            <a:xfrm>
              <a:off x="6622173" y="4295275"/>
              <a:ext cx="1949400" cy="35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7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3C71"/>
                </a:buClr>
                <a:buSzPts val="1800"/>
                <a:buFont typeface="Arial"/>
                <a:buNone/>
              </a:pPr>
              <a:r>
                <a:rPr b="0" i="1" lang="en-GB" sz="1800" u="none" cap="none" strike="noStrike">
                  <a:solidFill>
                    <a:srgbClr val="003C71"/>
                  </a:solidFill>
                  <a:latin typeface="Arial"/>
                  <a:ea typeface="Arial"/>
                  <a:cs typeface="Arial"/>
                  <a:sym typeface="Arial"/>
                </a:rPr>
                <a:t>Email</a:t>
              </a:r>
              <a:endParaRPr b="0" i="1" sz="1800" u="none" cap="none" strike="noStrik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57"/>
          <p:cNvSpPr/>
          <p:nvPr/>
        </p:nvSpPr>
        <p:spPr>
          <a:xfrm>
            <a:off x="455613" y="1177529"/>
            <a:ext cx="7761900" cy="24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The wrong metric can be misleading or not capture the real problem.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For example: consider using </a:t>
            </a: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 for spam/not spam.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If 99 out of 100 emails are actually spam, then a model that is predicting spam every time will have </a:t>
            </a:r>
            <a:r>
              <a:rPr b="0" i="1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99% accuracy</a:t>
            </a: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This may force an important </a:t>
            </a:r>
            <a:r>
              <a:rPr b="0" i="1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 email into spam, </a:t>
            </a:r>
            <a:b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even though it has a high accuracy metric.</a:t>
            </a:r>
            <a:b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8"/>
          <p:cNvSpPr txBox="1"/>
          <p:nvPr>
            <p:ph type="title"/>
          </p:nvPr>
        </p:nvSpPr>
        <p:spPr>
          <a:xfrm>
            <a:off x="455613" y="308848"/>
            <a:ext cx="82281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</a:pPr>
            <a:r>
              <a:rPr lang="en-GB"/>
              <a:t>Training</a:t>
            </a:r>
            <a:endParaRPr/>
          </a:p>
        </p:txBody>
      </p:sp>
      <p:sp>
        <p:nvSpPr>
          <p:cNvPr id="507" name="Google Shape;507;p58"/>
          <p:cNvSpPr txBox="1"/>
          <p:nvPr>
            <p:ph idx="12" type="sldNum"/>
          </p:nvPr>
        </p:nvSpPr>
        <p:spPr>
          <a:xfrm>
            <a:off x="8878951" y="4897808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08" name="Google Shape;508;p58"/>
          <p:cNvSpPr/>
          <p:nvPr/>
        </p:nvSpPr>
        <p:spPr>
          <a:xfrm>
            <a:off x="455613" y="1268612"/>
            <a:ext cx="705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Training Data</a:t>
            </a: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: The dataset used to train the model.</a:t>
            </a:r>
            <a:endParaRPr/>
          </a:p>
        </p:txBody>
      </p:sp>
      <p:sp>
        <p:nvSpPr>
          <p:cNvPr id="509" name="Google Shape;509;p58"/>
          <p:cNvSpPr/>
          <p:nvPr/>
        </p:nvSpPr>
        <p:spPr>
          <a:xfrm>
            <a:off x="455613" y="1914318"/>
            <a:ext cx="639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Optimization</a:t>
            </a: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: Configures the model for best performance.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59"/>
          <p:cNvGrpSpPr/>
          <p:nvPr/>
        </p:nvGrpSpPr>
        <p:grpSpPr>
          <a:xfrm>
            <a:off x="6571900" y="2920518"/>
            <a:ext cx="835800" cy="670730"/>
            <a:chOff x="6909430" y="2759655"/>
            <a:chExt cx="835800" cy="670730"/>
          </a:xfrm>
        </p:grpSpPr>
        <p:grpSp>
          <p:nvGrpSpPr>
            <p:cNvPr id="515" name="Google Shape;515;p59"/>
            <p:cNvGrpSpPr/>
            <p:nvPr/>
          </p:nvGrpSpPr>
          <p:grpSpPr>
            <a:xfrm>
              <a:off x="6948534" y="2759655"/>
              <a:ext cx="279000" cy="369300"/>
              <a:chOff x="0" y="-41872"/>
              <a:chExt cx="279000" cy="369300"/>
            </a:xfrm>
          </p:grpSpPr>
          <p:sp>
            <p:nvSpPr>
              <p:cNvPr id="516" name="Google Shape;516;p59"/>
              <p:cNvSpPr/>
              <p:nvPr/>
            </p:nvSpPr>
            <p:spPr>
              <a:xfrm>
                <a:off x="0" y="0"/>
                <a:ext cx="279000" cy="285600"/>
              </a:xfrm>
              <a:prstGeom prst="diamond">
                <a:avLst/>
              </a:prstGeom>
              <a:noFill/>
              <a:ln cap="flat" cmpd="sng" w="9525">
                <a:solidFill>
                  <a:srgbClr val="4040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59"/>
              <p:cNvSpPr txBox="1"/>
              <p:nvPr/>
            </p:nvSpPr>
            <p:spPr>
              <a:xfrm>
                <a:off x="69713" y="-41872"/>
                <a:ext cx="1395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B6803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rgbClr val="5B6803"/>
                    </a:solidFill>
                    <a:latin typeface="Arial"/>
                    <a:ea typeface="Arial"/>
                    <a:cs typeface="Arial"/>
                    <a:sym typeface="Arial"/>
                  </a:rPr>
                  <a:t>?</a:t>
                </a:r>
                <a:endParaRPr/>
              </a:p>
            </p:txBody>
          </p:sp>
        </p:grpSp>
        <p:sp>
          <p:nvSpPr>
            <p:cNvPr id="518" name="Google Shape;518;p59"/>
            <p:cNvSpPr txBox="1"/>
            <p:nvPr/>
          </p:nvSpPr>
          <p:spPr>
            <a:xfrm>
              <a:off x="6909430" y="3153485"/>
              <a:ext cx="835800" cy="276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6803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rPr>
                <a:t>Error</a:t>
              </a:r>
              <a:endParaRPr/>
            </a:p>
          </p:txBody>
        </p:sp>
      </p:grpSp>
      <p:sp>
        <p:nvSpPr>
          <p:cNvPr id="519" name="Google Shape;519;p59"/>
          <p:cNvSpPr txBox="1"/>
          <p:nvPr>
            <p:ph type="title"/>
          </p:nvPr>
        </p:nvSpPr>
        <p:spPr>
          <a:xfrm>
            <a:off x="455613" y="308848"/>
            <a:ext cx="82281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</a:pPr>
            <a:r>
              <a:rPr lang="en-GB"/>
              <a:t>Training</a:t>
            </a:r>
            <a:endParaRPr/>
          </a:p>
        </p:txBody>
      </p:sp>
      <p:sp>
        <p:nvSpPr>
          <p:cNvPr id="520" name="Google Shape;520;p59"/>
          <p:cNvSpPr txBox="1"/>
          <p:nvPr>
            <p:ph idx="12" type="sldNum"/>
          </p:nvPr>
        </p:nvSpPr>
        <p:spPr>
          <a:xfrm>
            <a:off x="8878951" y="4897808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21" name="Google Shape;521;p59"/>
          <p:cNvSpPr/>
          <p:nvPr/>
        </p:nvSpPr>
        <p:spPr>
          <a:xfrm>
            <a:off x="1507630" y="2428441"/>
            <a:ext cx="837300" cy="56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9"/>
          <p:cNvSpPr/>
          <p:nvPr/>
        </p:nvSpPr>
        <p:spPr>
          <a:xfrm>
            <a:off x="3079481" y="2410527"/>
            <a:ext cx="228300" cy="228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5B68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59"/>
          <p:cNvSpPr/>
          <p:nvPr/>
        </p:nvSpPr>
        <p:spPr>
          <a:xfrm>
            <a:off x="3079481" y="2715046"/>
            <a:ext cx="228300" cy="228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5B68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9"/>
          <p:cNvSpPr/>
          <p:nvPr/>
        </p:nvSpPr>
        <p:spPr>
          <a:xfrm>
            <a:off x="3079481" y="3019564"/>
            <a:ext cx="228300" cy="228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5B68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59"/>
          <p:cNvSpPr/>
          <p:nvPr/>
        </p:nvSpPr>
        <p:spPr>
          <a:xfrm>
            <a:off x="3079481" y="3324082"/>
            <a:ext cx="228300" cy="228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5B68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59"/>
          <p:cNvSpPr/>
          <p:nvPr/>
        </p:nvSpPr>
        <p:spPr>
          <a:xfrm>
            <a:off x="3764647" y="3171822"/>
            <a:ext cx="228300" cy="228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5B68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59"/>
          <p:cNvSpPr/>
          <p:nvPr/>
        </p:nvSpPr>
        <p:spPr>
          <a:xfrm>
            <a:off x="3764647" y="2867304"/>
            <a:ext cx="228300" cy="228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5B68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9"/>
          <p:cNvSpPr/>
          <p:nvPr/>
        </p:nvSpPr>
        <p:spPr>
          <a:xfrm>
            <a:off x="3764647" y="2562787"/>
            <a:ext cx="228300" cy="228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5B68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9"/>
          <p:cNvSpPr/>
          <p:nvPr/>
        </p:nvSpPr>
        <p:spPr>
          <a:xfrm>
            <a:off x="4373683" y="3171822"/>
            <a:ext cx="228300" cy="228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5B68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9"/>
          <p:cNvSpPr/>
          <p:nvPr/>
        </p:nvSpPr>
        <p:spPr>
          <a:xfrm>
            <a:off x="4373683" y="2867304"/>
            <a:ext cx="228300" cy="228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5B68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59"/>
          <p:cNvSpPr/>
          <p:nvPr/>
        </p:nvSpPr>
        <p:spPr>
          <a:xfrm>
            <a:off x="4373683" y="2562787"/>
            <a:ext cx="228300" cy="228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5B68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2" name="Google Shape;532;p59"/>
          <p:cNvCxnSpPr/>
          <p:nvPr/>
        </p:nvCxnSpPr>
        <p:spPr>
          <a:xfrm>
            <a:off x="3193675" y="2524721"/>
            <a:ext cx="685200" cy="152400"/>
          </a:xfrm>
          <a:prstGeom prst="straightConnector1">
            <a:avLst/>
          </a:prstGeom>
          <a:noFill/>
          <a:ln cap="flat" cmpd="sng" w="12700">
            <a:solidFill>
              <a:srgbClr val="5B680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3" name="Google Shape;533;p59"/>
          <p:cNvCxnSpPr/>
          <p:nvPr/>
        </p:nvCxnSpPr>
        <p:spPr>
          <a:xfrm>
            <a:off x="3193675" y="2524721"/>
            <a:ext cx="685200" cy="456900"/>
          </a:xfrm>
          <a:prstGeom prst="straightConnector1">
            <a:avLst/>
          </a:prstGeom>
          <a:noFill/>
          <a:ln cap="flat" cmpd="sng" w="12700">
            <a:solidFill>
              <a:srgbClr val="5B680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4" name="Google Shape;534;p59"/>
          <p:cNvCxnSpPr/>
          <p:nvPr/>
        </p:nvCxnSpPr>
        <p:spPr>
          <a:xfrm>
            <a:off x="3193675" y="2524721"/>
            <a:ext cx="685200" cy="761400"/>
          </a:xfrm>
          <a:prstGeom prst="straightConnector1">
            <a:avLst/>
          </a:prstGeom>
          <a:noFill/>
          <a:ln cap="flat" cmpd="sng" w="12700">
            <a:solidFill>
              <a:srgbClr val="5B680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5" name="Google Shape;535;p59"/>
          <p:cNvCxnSpPr/>
          <p:nvPr/>
        </p:nvCxnSpPr>
        <p:spPr>
          <a:xfrm flipH="1" rot="10800000">
            <a:off x="3193675" y="2676841"/>
            <a:ext cx="685200" cy="152400"/>
          </a:xfrm>
          <a:prstGeom prst="straightConnector1">
            <a:avLst/>
          </a:prstGeom>
          <a:noFill/>
          <a:ln cap="flat" cmpd="sng" w="12700">
            <a:solidFill>
              <a:srgbClr val="5B680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6" name="Google Shape;536;p59"/>
          <p:cNvCxnSpPr/>
          <p:nvPr/>
        </p:nvCxnSpPr>
        <p:spPr>
          <a:xfrm flipH="1" rot="10800000">
            <a:off x="3193675" y="2981359"/>
            <a:ext cx="685200" cy="152400"/>
          </a:xfrm>
          <a:prstGeom prst="straightConnector1">
            <a:avLst/>
          </a:prstGeom>
          <a:noFill/>
          <a:ln cap="flat" cmpd="sng" w="12700">
            <a:solidFill>
              <a:srgbClr val="5B680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7" name="Google Shape;537;p59"/>
          <p:cNvCxnSpPr/>
          <p:nvPr/>
        </p:nvCxnSpPr>
        <p:spPr>
          <a:xfrm>
            <a:off x="3193675" y="2829240"/>
            <a:ext cx="685200" cy="152400"/>
          </a:xfrm>
          <a:prstGeom prst="straightConnector1">
            <a:avLst/>
          </a:prstGeom>
          <a:noFill/>
          <a:ln cap="flat" cmpd="sng" w="12700">
            <a:solidFill>
              <a:srgbClr val="5B680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8" name="Google Shape;538;p59"/>
          <p:cNvCxnSpPr/>
          <p:nvPr/>
        </p:nvCxnSpPr>
        <p:spPr>
          <a:xfrm>
            <a:off x="3193675" y="2829240"/>
            <a:ext cx="685200" cy="456900"/>
          </a:xfrm>
          <a:prstGeom prst="straightConnector1">
            <a:avLst/>
          </a:prstGeom>
          <a:noFill/>
          <a:ln cap="flat" cmpd="sng" w="12700">
            <a:solidFill>
              <a:srgbClr val="5B680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39" name="Google Shape;539;p59"/>
          <p:cNvCxnSpPr/>
          <p:nvPr/>
        </p:nvCxnSpPr>
        <p:spPr>
          <a:xfrm flipH="1" rot="10800000">
            <a:off x="3193675" y="2676859"/>
            <a:ext cx="685200" cy="456900"/>
          </a:xfrm>
          <a:prstGeom prst="straightConnector1">
            <a:avLst/>
          </a:prstGeom>
          <a:noFill/>
          <a:ln cap="flat" cmpd="sng" w="12700">
            <a:solidFill>
              <a:srgbClr val="5B680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0" name="Google Shape;540;p59"/>
          <p:cNvCxnSpPr/>
          <p:nvPr/>
        </p:nvCxnSpPr>
        <p:spPr>
          <a:xfrm>
            <a:off x="3193675" y="3133758"/>
            <a:ext cx="685200" cy="152400"/>
          </a:xfrm>
          <a:prstGeom prst="straightConnector1">
            <a:avLst/>
          </a:prstGeom>
          <a:noFill/>
          <a:ln cap="flat" cmpd="sng" w="12700">
            <a:solidFill>
              <a:srgbClr val="5B680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1" name="Google Shape;541;p59"/>
          <p:cNvCxnSpPr/>
          <p:nvPr/>
        </p:nvCxnSpPr>
        <p:spPr>
          <a:xfrm flipH="1" rot="10800000">
            <a:off x="3193675" y="2676877"/>
            <a:ext cx="685200" cy="761400"/>
          </a:xfrm>
          <a:prstGeom prst="straightConnector1">
            <a:avLst/>
          </a:prstGeom>
          <a:noFill/>
          <a:ln cap="flat" cmpd="sng" w="12700">
            <a:solidFill>
              <a:srgbClr val="5B680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2" name="Google Shape;542;p59"/>
          <p:cNvCxnSpPr/>
          <p:nvPr/>
        </p:nvCxnSpPr>
        <p:spPr>
          <a:xfrm flipH="1" rot="10800000">
            <a:off x="3193675" y="2981377"/>
            <a:ext cx="685200" cy="456900"/>
          </a:xfrm>
          <a:prstGeom prst="straightConnector1">
            <a:avLst/>
          </a:prstGeom>
          <a:noFill/>
          <a:ln cap="flat" cmpd="sng" w="12700">
            <a:solidFill>
              <a:srgbClr val="5B680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3" name="Google Shape;543;p59"/>
          <p:cNvCxnSpPr/>
          <p:nvPr/>
        </p:nvCxnSpPr>
        <p:spPr>
          <a:xfrm flipH="1" rot="10800000">
            <a:off x="3193675" y="3285877"/>
            <a:ext cx="685200" cy="152400"/>
          </a:xfrm>
          <a:prstGeom prst="straightConnector1">
            <a:avLst/>
          </a:prstGeom>
          <a:noFill/>
          <a:ln cap="flat" cmpd="sng" w="12700">
            <a:solidFill>
              <a:srgbClr val="5B680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4" name="Google Shape;544;p59"/>
          <p:cNvCxnSpPr/>
          <p:nvPr/>
        </p:nvCxnSpPr>
        <p:spPr>
          <a:xfrm>
            <a:off x="3878841" y="2676981"/>
            <a:ext cx="609000" cy="0"/>
          </a:xfrm>
          <a:prstGeom prst="straightConnector1">
            <a:avLst/>
          </a:prstGeom>
          <a:noFill/>
          <a:ln cap="flat" cmpd="sng" w="12700">
            <a:solidFill>
              <a:srgbClr val="5B680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5" name="Google Shape;545;p59"/>
          <p:cNvCxnSpPr/>
          <p:nvPr/>
        </p:nvCxnSpPr>
        <p:spPr>
          <a:xfrm>
            <a:off x="3878841" y="2676981"/>
            <a:ext cx="609000" cy="304500"/>
          </a:xfrm>
          <a:prstGeom prst="straightConnector1">
            <a:avLst/>
          </a:prstGeom>
          <a:noFill/>
          <a:ln cap="flat" cmpd="sng" w="12700">
            <a:solidFill>
              <a:srgbClr val="5B680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6" name="Google Shape;546;p59"/>
          <p:cNvCxnSpPr/>
          <p:nvPr/>
        </p:nvCxnSpPr>
        <p:spPr>
          <a:xfrm>
            <a:off x="3878841" y="2676981"/>
            <a:ext cx="609000" cy="609000"/>
          </a:xfrm>
          <a:prstGeom prst="straightConnector1">
            <a:avLst/>
          </a:prstGeom>
          <a:noFill/>
          <a:ln cap="flat" cmpd="sng" w="12700">
            <a:solidFill>
              <a:srgbClr val="5B680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7" name="Google Shape;547;p59"/>
          <p:cNvCxnSpPr/>
          <p:nvPr/>
        </p:nvCxnSpPr>
        <p:spPr>
          <a:xfrm flipH="1" rot="10800000">
            <a:off x="3878841" y="2676999"/>
            <a:ext cx="609000" cy="304500"/>
          </a:xfrm>
          <a:prstGeom prst="straightConnector1">
            <a:avLst/>
          </a:prstGeom>
          <a:noFill/>
          <a:ln cap="flat" cmpd="sng" w="12700">
            <a:solidFill>
              <a:srgbClr val="5B680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8" name="Google Shape;548;p59"/>
          <p:cNvCxnSpPr/>
          <p:nvPr/>
        </p:nvCxnSpPr>
        <p:spPr>
          <a:xfrm>
            <a:off x="3878841" y="2981498"/>
            <a:ext cx="609000" cy="0"/>
          </a:xfrm>
          <a:prstGeom prst="straightConnector1">
            <a:avLst/>
          </a:prstGeom>
          <a:noFill/>
          <a:ln cap="flat" cmpd="sng" w="12700">
            <a:solidFill>
              <a:srgbClr val="5B680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9" name="Google Shape;549;p59"/>
          <p:cNvCxnSpPr/>
          <p:nvPr/>
        </p:nvCxnSpPr>
        <p:spPr>
          <a:xfrm>
            <a:off x="3878841" y="2981498"/>
            <a:ext cx="609000" cy="304500"/>
          </a:xfrm>
          <a:prstGeom prst="straightConnector1">
            <a:avLst/>
          </a:prstGeom>
          <a:noFill/>
          <a:ln cap="flat" cmpd="sng" w="12700">
            <a:solidFill>
              <a:srgbClr val="5B680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0" name="Google Shape;550;p59"/>
          <p:cNvCxnSpPr/>
          <p:nvPr/>
        </p:nvCxnSpPr>
        <p:spPr>
          <a:xfrm flipH="1" rot="10800000">
            <a:off x="3878841" y="2677017"/>
            <a:ext cx="609000" cy="609000"/>
          </a:xfrm>
          <a:prstGeom prst="straightConnector1">
            <a:avLst/>
          </a:prstGeom>
          <a:noFill/>
          <a:ln cap="flat" cmpd="sng" w="12700">
            <a:solidFill>
              <a:srgbClr val="5B680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1" name="Google Shape;551;p59"/>
          <p:cNvCxnSpPr/>
          <p:nvPr/>
        </p:nvCxnSpPr>
        <p:spPr>
          <a:xfrm flipH="1" rot="10800000">
            <a:off x="3878841" y="2981517"/>
            <a:ext cx="609000" cy="304500"/>
          </a:xfrm>
          <a:prstGeom prst="straightConnector1">
            <a:avLst/>
          </a:prstGeom>
          <a:noFill/>
          <a:ln cap="flat" cmpd="sng" w="12700">
            <a:solidFill>
              <a:srgbClr val="5B680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2" name="Google Shape;552;p59"/>
          <p:cNvCxnSpPr/>
          <p:nvPr/>
        </p:nvCxnSpPr>
        <p:spPr>
          <a:xfrm>
            <a:off x="3878841" y="3286016"/>
            <a:ext cx="609000" cy="0"/>
          </a:xfrm>
          <a:prstGeom prst="straightConnector1">
            <a:avLst/>
          </a:prstGeom>
          <a:noFill/>
          <a:ln cap="flat" cmpd="sng" w="12700">
            <a:solidFill>
              <a:srgbClr val="5B680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3" name="Google Shape;553;p59"/>
          <p:cNvSpPr/>
          <p:nvPr/>
        </p:nvSpPr>
        <p:spPr>
          <a:xfrm>
            <a:off x="1431500" y="2504571"/>
            <a:ext cx="837300" cy="56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9"/>
          <p:cNvSpPr/>
          <p:nvPr/>
        </p:nvSpPr>
        <p:spPr>
          <a:xfrm>
            <a:off x="1355371" y="2580699"/>
            <a:ext cx="837300" cy="56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9"/>
          <p:cNvSpPr/>
          <p:nvPr/>
        </p:nvSpPr>
        <p:spPr>
          <a:xfrm>
            <a:off x="1279242" y="2656829"/>
            <a:ext cx="837300" cy="56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59"/>
          <p:cNvSpPr/>
          <p:nvPr/>
        </p:nvSpPr>
        <p:spPr>
          <a:xfrm>
            <a:off x="1203111" y="2732959"/>
            <a:ext cx="837300" cy="56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59"/>
          <p:cNvSpPr/>
          <p:nvPr/>
        </p:nvSpPr>
        <p:spPr>
          <a:xfrm>
            <a:off x="1126982" y="2809088"/>
            <a:ext cx="837300" cy="56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9"/>
          <p:cNvSpPr/>
          <p:nvPr/>
        </p:nvSpPr>
        <p:spPr>
          <a:xfrm>
            <a:off x="1050852" y="2885218"/>
            <a:ext cx="837300" cy="56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9" name="Google Shape;559;p59"/>
          <p:cNvCxnSpPr/>
          <p:nvPr/>
        </p:nvCxnSpPr>
        <p:spPr>
          <a:xfrm>
            <a:off x="2714789" y="2504949"/>
            <a:ext cx="2763900" cy="132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60" name="Google Shape;560;p59"/>
          <p:cNvCxnSpPr/>
          <p:nvPr/>
        </p:nvCxnSpPr>
        <p:spPr>
          <a:xfrm flipH="1" rot="10800000">
            <a:off x="2699621" y="3450938"/>
            <a:ext cx="3748200" cy="159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561" name="Google Shape;561;p59"/>
          <p:cNvSpPr txBox="1"/>
          <p:nvPr/>
        </p:nvSpPr>
        <p:spPr>
          <a:xfrm>
            <a:off x="3832127" y="2188837"/>
            <a:ext cx="865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Forward</a:t>
            </a:r>
            <a:endParaRPr/>
          </a:p>
        </p:txBody>
      </p:sp>
      <p:sp>
        <p:nvSpPr>
          <p:cNvPr id="562" name="Google Shape;562;p59"/>
          <p:cNvSpPr txBox="1"/>
          <p:nvPr/>
        </p:nvSpPr>
        <p:spPr>
          <a:xfrm>
            <a:off x="3837117" y="3494533"/>
            <a:ext cx="1014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Backward</a:t>
            </a:r>
            <a:endParaRPr/>
          </a:p>
        </p:txBody>
      </p:sp>
      <p:sp>
        <p:nvSpPr>
          <p:cNvPr id="563" name="Google Shape;563;p59"/>
          <p:cNvSpPr txBox="1"/>
          <p:nvPr/>
        </p:nvSpPr>
        <p:spPr>
          <a:xfrm>
            <a:off x="5551546" y="2402988"/>
            <a:ext cx="1035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“Bicycle!”</a:t>
            </a:r>
            <a:endParaRPr/>
          </a:p>
        </p:txBody>
      </p:sp>
      <p:grpSp>
        <p:nvGrpSpPr>
          <p:cNvPr id="564" name="Google Shape;564;p59"/>
          <p:cNvGrpSpPr/>
          <p:nvPr/>
        </p:nvGrpSpPr>
        <p:grpSpPr>
          <a:xfrm>
            <a:off x="7604323" y="2734420"/>
            <a:ext cx="837300" cy="569100"/>
            <a:chOff x="7220613" y="1950235"/>
            <a:chExt cx="837300" cy="569100"/>
          </a:xfrm>
        </p:grpSpPr>
        <p:sp>
          <p:nvSpPr>
            <p:cNvPr id="565" name="Google Shape;565;p59"/>
            <p:cNvSpPr/>
            <p:nvPr/>
          </p:nvSpPr>
          <p:spPr>
            <a:xfrm>
              <a:off x="7220613" y="1950235"/>
              <a:ext cx="837300" cy="569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cture 93" id="566" name="Google Shape;566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72873" y="2026364"/>
              <a:ext cx="553670" cy="3806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7" name="Google Shape;567;p59"/>
          <p:cNvSpPr txBox="1"/>
          <p:nvPr/>
        </p:nvSpPr>
        <p:spPr>
          <a:xfrm>
            <a:off x="7269625" y="2384653"/>
            <a:ext cx="1506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“Strawberry?”</a:t>
            </a:r>
            <a:endParaRPr/>
          </a:p>
        </p:txBody>
      </p:sp>
      <p:cxnSp>
        <p:nvCxnSpPr>
          <p:cNvPr id="568" name="Google Shape;568;p59"/>
          <p:cNvCxnSpPr/>
          <p:nvPr/>
        </p:nvCxnSpPr>
        <p:spPr>
          <a:xfrm flipH="1">
            <a:off x="6908582" y="2636438"/>
            <a:ext cx="383700" cy="3702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69" name="Google Shape;569;p59"/>
          <p:cNvSpPr/>
          <p:nvPr/>
        </p:nvSpPr>
        <p:spPr>
          <a:xfrm>
            <a:off x="961290" y="2271707"/>
            <a:ext cx="837300" cy="56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59"/>
          <p:cNvSpPr/>
          <p:nvPr/>
        </p:nvSpPr>
        <p:spPr>
          <a:xfrm>
            <a:off x="1677801" y="2370228"/>
            <a:ext cx="837300" cy="56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26" id="571" name="Google Shape;571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7056" y="2963588"/>
            <a:ext cx="444462" cy="444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8" id="572" name="Google Shape;572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8294" y="2267771"/>
            <a:ext cx="576852" cy="5768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81" id="573" name="Google Shape;57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0771" y="2437820"/>
            <a:ext cx="553670" cy="380649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9"/>
          <p:cNvSpPr txBox="1"/>
          <p:nvPr/>
        </p:nvSpPr>
        <p:spPr>
          <a:xfrm>
            <a:off x="926274" y="1972048"/>
            <a:ext cx="807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800"/>
              <a:buFont typeface="Arial"/>
              <a:buNone/>
            </a:pPr>
            <a:r>
              <a:rPr b="0" i="1" lang="en-GB" sz="18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Human</a:t>
            </a:r>
            <a:endParaRPr/>
          </a:p>
        </p:txBody>
      </p:sp>
      <p:sp>
        <p:nvSpPr>
          <p:cNvPr id="575" name="Google Shape;575;p59"/>
          <p:cNvSpPr txBox="1"/>
          <p:nvPr/>
        </p:nvSpPr>
        <p:spPr>
          <a:xfrm>
            <a:off x="1789332" y="2103389"/>
            <a:ext cx="807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800"/>
              <a:buFont typeface="Arial"/>
              <a:buNone/>
            </a:pPr>
            <a:r>
              <a:rPr b="0" i="1" lang="en-GB" sz="18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Bicycle</a:t>
            </a:r>
            <a:endParaRPr/>
          </a:p>
        </p:txBody>
      </p:sp>
      <p:sp>
        <p:nvSpPr>
          <p:cNvPr id="576" name="Google Shape;576;p59"/>
          <p:cNvSpPr txBox="1"/>
          <p:nvPr/>
        </p:nvSpPr>
        <p:spPr>
          <a:xfrm>
            <a:off x="515601" y="3458695"/>
            <a:ext cx="1527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800"/>
              <a:buFont typeface="Arial"/>
              <a:buNone/>
            </a:pPr>
            <a:r>
              <a:rPr b="0" i="1" lang="en-GB" sz="18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Strawberry</a:t>
            </a:r>
            <a:endParaRPr/>
          </a:p>
        </p:txBody>
      </p:sp>
      <p:sp>
        <p:nvSpPr>
          <p:cNvPr id="577" name="Google Shape;577;p59"/>
          <p:cNvSpPr/>
          <p:nvPr/>
        </p:nvSpPr>
        <p:spPr>
          <a:xfrm>
            <a:off x="455613" y="1274245"/>
            <a:ext cx="726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With these pieces, a model can now be trained to find the best configuration.</a:t>
            </a:r>
            <a:endParaRPr/>
          </a:p>
        </p:txBody>
      </p:sp>
      <p:sp>
        <p:nvSpPr>
          <p:cNvPr id="578" name="Google Shape;578;p59"/>
          <p:cNvSpPr/>
          <p:nvPr/>
        </p:nvSpPr>
        <p:spPr>
          <a:xfrm>
            <a:off x="926274" y="4142677"/>
            <a:ext cx="160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Labeled Data</a:t>
            </a:r>
            <a:endParaRPr/>
          </a:p>
        </p:txBody>
      </p:sp>
      <p:sp>
        <p:nvSpPr>
          <p:cNvPr id="579" name="Google Shape;579;p59"/>
          <p:cNvSpPr/>
          <p:nvPr/>
        </p:nvSpPr>
        <p:spPr>
          <a:xfrm>
            <a:off x="3542931" y="4142677"/>
            <a:ext cx="86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/>
          </a:p>
        </p:txBody>
      </p:sp>
      <p:sp>
        <p:nvSpPr>
          <p:cNvPr id="580" name="Google Shape;580;p59"/>
          <p:cNvSpPr/>
          <p:nvPr/>
        </p:nvSpPr>
        <p:spPr>
          <a:xfrm>
            <a:off x="5956446" y="4142677"/>
            <a:ext cx="206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Evaluation Metric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0"/>
          <p:cNvSpPr txBox="1"/>
          <p:nvPr>
            <p:ph type="title"/>
          </p:nvPr>
        </p:nvSpPr>
        <p:spPr>
          <a:xfrm>
            <a:off x="455613" y="308848"/>
            <a:ext cx="82281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</a:pPr>
            <a:r>
              <a:rPr lang="en-GB"/>
              <a:t>Inference</a:t>
            </a:r>
            <a:endParaRPr/>
          </a:p>
        </p:txBody>
      </p:sp>
      <p:sp>
        <p:nvSpPr>
          <p:cNvPr id="586" name="Google Shape;586;p60"/>
          <p:cNvSpPr txBox="1"/>
          <p:nvPr>
            <p:ph idx="12" type="sldNum"/>
          </p:nvPr>
        </p:nvSpPr>
        <p:spPr>
          <a:xfrm>
            <a:off x="8878951" y="4897808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87" name="Google Shape;587;p60"/>
          <p:cNvSpPr/>
          <p:nvPr/>
        </p:nvSpPr>
        <p:spPr>
          <a:xfrm>
            <a:off x="898428" y="2278230"/>
            <a:ext cx="837300" cy="56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99" id="588" name="Google Shape;58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691" y="2333332"/>
            <a:ext cx="679662" cy="4587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60"/>
          <p:cNvGrpSpPr/>
          <p:nvPr/>
        </p:nvGrpSpPr>
        <p:grpSpPr>
          <a:xfrm>
            <a:off x="2978616" y="2009782"/>
            <a:ext cx="1522502" cy="1141855"/>
            <a:chOff x="2978616" y="1793212"/>
            <a:chExt cx="1522502" cy="1141855"/>
          </a:xfrm>
        </p:grpSpPr>
        <p:sp>
          <p:nvSpPr>
            <p:cNvPr id="590" name="Google Shape;590;p60"/>
            <p:cNvSpPr/>
            <p:nvPr/>
          </p:nvSpPr>
          <p:spPr>
            <a:xfrm>
              <a:off x="2978616" y="1793212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60"/>
            <p:cNvSpPr/>
            <p:nvPr/>
          </p:nvSpPr>
          <p:spPr>
            <a:xfrm>
              <a:off x="2978616" y="2097729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60"/>
            <p:cNvSpPr/>
            <p:nvPr/>
          </p:nvSpPr>
          <p:spPr>
            <a:xfrm>
              <a:off x="2978616" y="2402248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60"/>
            <p:cNvSpPr/>
            <p:nvPr/>
          </p:nvSpPr>
          <p:spPr>
            <a:xfrm>
              <a:off x="2978616" y="2706767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60"/>
            <p:cNvSpPr/>
            <p:nvPr/>
          </p:nvSpPr>
          <p:spPr>
            <a:xfrm>
              <a:off x="3663782" y="2554507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60"/>
            <p:cNvSpPr/>
            <p:nvPr/>
          </p:nvSpPr>
          <p:spPr>
            <a:xfrm>
              <a:off x="3663782" y="2249988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60"/>
            <p:cNvSpPr/>
            <p:nvPr/>
          </p:nvSpPr>
          <p:spPr>
            <a:xfrm>
              <a:off x="3663782" y="1945470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60"/>
            <p:cNvSpPr/>
            <p:nvPr/>
          </p:nvSpPr>
          <p:spPr>
            <a:xfrm>
              <a:off x="4272818" y="2554507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60"/>
            <p:cNvSpPr/>
            <p:nvPr/>
          </p:nvSpPr>
          <p:spPr>
            <a:xfrm>
              <a:off x="4272818" y="2249988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60"/>
            <p:cNvSpPr/>
            <p:nvPr/>
          </p:nvSpPr>
          <p:spPr>
            <a:xfrm>
              <a:off x="4272818" y="1945470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0" name="Google Shape;600;p60"/>
            <p:cNvCxnSpPr/>
            <p:nvPr/>
          </p:nvCxnSpPr>
          <p:spPr>
            <a:xfrm>
              <a:off x="3092810" y="1907406"/>
              <a:ext cx="685200" cy="1524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01" name="Google Shape;601;p60"/>
            <p:cNvCxnSpPr/>
            <p:nvPr/>
          </p:nvCxnSpPr>
          <p:spPr>
            <a:xfrm>
              <a:off x="3092810" y="1907406"/>
              <a:ext cx="685200" cy="4569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02" name="Google Shape;602;p60"/>
            <p:cNvCxnSpPr/>
            <p:nvPr/>
          </p:nvCxnSpPr>
          <p:spPr>
            <a:xfrm>
              <a:off x="3092810" y="1907406"/>
              <a:ext cx="685200" cy="7614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03" name="Google Shape;603;p60"/>
            <p:cNvCxnSpPr/>
            <p:nvPr/>
          </p:nvCxnSpPr>
          <p:spPr>
            <a:xfrm flipH="1" rot="10800000">
              <a:off x="3092810" y="2059524"/>
              <a:ext cx="685200" cy="1524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04" name="Google Shape;604;p60"/>
            <p:cNvCxnSpPr/>
            <p:nvPr/>
          </p:nvCxnSpPr>
          <p:spPr>
            <a:xfrm flipH="1" rot="10800000">
              <a:off x="3092810" y="2364043"/>
              <a:ext cx="685200" cy="1524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05" name="Google Shape;605;p60"/>
            <p:cNvCxnSpPr/>
            <p:nvPr/>
          </p:nvCxnSpPr>
          <p:spPr>
            <a:xfrm>
              <a:off x="3092810" y="2211923"/>
              <a:ext cx="685200" cy="1524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06" name="Google Shape;606;p60"/>
            <p:cNvCxnSpPr/>
            <p:nvPr/>
          </p:nvCxnSpPr>
          <p:spPr>
            <a:xfrm>
              <a:off x="3092810" y="2211923"/>
              <a:ext cx="685200" cy="4569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07" name="Google Shape;607;p60"/>
            <p:cNvCxnSpPr/>
            <p:nvPr/>
          </p:nvCxnSpPr>
          <p:spPr>
            <a:xfrm flipH="1" rot="10800000">
              <a:off x="3092810" y="2059543"/>
              <a:ext cx="685200" cy="4569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08" name="Google Shape;608;p60"/>
            <p:cNvCxnSpPr/>
            <p:nvPr/>
          </p:nvCxnSpPr>
          <p:spPr>
            <a:xfrm>
              <a:off x="3092810" y="2516442"/>
              <a:ext cx="685200" cy="1524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09" name="Google Shape;609;p60"/>
            <p:cNvCxnSpPr/>
            <p:nvPr/>
          </p:nvCxnSpPr>
          <p:spPr>
            <a:xfrm flipH="1" rot="10800000">
              <a:off x="3092810" y="2059562"/>
              <a:ext cx="685200" cy="7614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10" name="Google Shape;610;p60"/>
            <p:cNvCxnSpPr/>
            <p:nvPr/>
          </p:nvCxnSpPr>
          <p:spPr>
            <a:xfrm flipH="1" rot="10800000">
              <a:off x="3092810" y="2364062"/>
              <a:ext cx="685200" cy="4569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11" name="Google Shape;611;p60"/>
            <p:cNvCxnSpPr/>
            <p:nvPr/>
          </p:nvCxnSpPr>
          <p:spPr>
            <a:xfrm flipH="1" rot="10800000">
              <a:off x="3092810" y="2668562"/>
              <a:ext cx="685200" cy="1524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12" name="Google Shape;612;p60"/>
            <p:cNvCxnSpPr/>
            <p:nvPr/>
          </p:nvCxnSpPr>
          <p:spPr>
            <a:xfrm>
              <a:off x="3777976" y="2059664"/>
              <a:ext cx="609000" cy="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13" name="Google Shape;613;p60"/>
            <p:cNvCxnSpPr/>
            <p:nvPr/>
          </p:nvCxnSpPr>
          <p:spPr>
            <a:xfrm>
              <a:off x="3777976" y="2059664"/>
              <a:ext cx="609000" cy="3045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14" name="Google Shape;614;p60"/>
            <p:cNvCxnSpPr/>
            <p:nvPr/>
          </p:nvCxnSpPr>
          <p:spPr>
            <a:xfrm>
              <a:off x="3777976" y="2059664"/>
              <a:ext cx="609000" cy="6090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15" name="Google Shape;615;p60"/>
            <p:cNvCxnSpPr/>
            <p:nvPr/>
          </p:nvCxnSpPr>
          <p:spPr>
            <a:xfrm flipH="1" rot="10800000">
              <a:off x="3777976" y="2059683"/>
              <a:ext cx="609000" cy="3045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16" name="Google Shape;616;p60"/>
            <p:cNvCxnSpPr/>
            <p:nvPr/>
          </p:nvCxnSpPr>
          <p:spPr>
            <a:xfrm>
              <a:off x="3777976" y="2364182"/>
              <a:ext cx="609000" cy="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17" name="Google Shape;617;p60"/>
            <p:cNvCxnSpPr/>
            <p:nvPr/>
          </p:nvCxnSpPr>
          <p:spPr>
            <a:xfrm>
              <a:off x="3777976" y="2364182"/>
              <a:ext cx="609000" cy="3045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18" name="Google Shape;618;p60"/>
            <p:cNvCxnSpPr/>
            <p:nvPr/>
          </p:nvCxnSpPr>
          <p:spPr>
            <a:xfrm flipH="1" rot="10800000">
              <a:off x="3777976" y="2059702"/>
              <a:ext cx="609000" cy="6090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19" name="Google Shape;619;p60"/>
            <p:cNvCxnSpPr/>
            <p:nvPr/>
          </p:nvCxnSpPr>
          <p:spPr>
            <a:xfrm flipH="1" rot="10800000">
              <a:off x="3777976" y="2364202"/>
              <a:ext cx="609000" cy="3045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20" name="Google Shape;620;p60"/>
            <p:cNvCxnSpPr/>
            <p:nvPr/>
          </p:nvCxnSpPr>
          <p:spPr>
            <a:xfrm>
              <a:off x="3777976" y="2668701"/>
              <a:ext cx="609000" cy="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621" name="Google Shape;621;p60"/>
          <p:cNvCxnSpPr/>
          <p:nvPr/>
        </p:nvCxnSpPr>
        <p:spPr>
          <a:xfrm>
            <a:off x="1836675" y="2574099"/>
            <a:ext cx="3510300" cy="189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2" name="Google Shape;622;p60"/>
          <p:cNvSpPr txBox="1"/>
          <p:nvPr/>
        </p:nvSpPr>
        <p:spPr>
          <a:xfrm>
            <a:off x="5526254" y="2504625"/>
            <a:ext cx="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60"/>
          <p:cNvSpPr txBox="1"/>
          <p:nvPr/>
        </p:nvSpPr>
        <p:spPr>
          <a:xfrm>
            <a:off x="539837" y="1302756"/>
            <a:ext cx="8309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the model is trained,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 can provide new examples 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predictions.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60"/>
          <p:cNvSpPr/>
          <p:nvPr/>
        </p:nvSpPr>
        <p:spPr>
          <a:xfrm>
            <a:off x="944270" y="2841623"/>
            <a:ext cx="8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??????</a:t>
            </a:r>
            <a:endParaRPr/>
          </a:p>
        </p:txBody>
      </p:sp>
      <p:sp>
        <p:nvSpPr>
          <p:cNvPr id="625" name="Google Shape;625;p60"/>
          <p:cNvSpPr/>
          <p:nvPr/>
        </p:nvSpPr>
        <p:spPr>
          <a:xfrm>
            <a:off x="5384451" y="2422772"/>
            <a:ext cx="122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“Bicycle!”</a:t>
            </a:r>
            <a:endParaRPr/>
          </a:p>
        </p:txBody>
      </p:sp>
      <p:sp>
        <p:nvSpPr>
          <p:cNvPr id="626" name="Google Shape;626;p60"/>
          <p:cNvSpPr/>
          <p:nvPr/>
        </p:nvSpPr>
        <p:spPr>
          <a:xfrm>
            <a:off x="3406875" y="3480359"/>
            <a:ext cx="86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/>
          </a:p>
        </p:txBody>
      </p:sp>
      <p:sp>
        <p:nvSpPr>
          <p:cNvPr id="627" name="Google Shape;627;p60"/>
          <p:cNvSpPr/>
          <p:nvPr/>
        </p:nvSpPr>
        <p:spPr>
          <a:xfrm>
            <a:off x="866492" y="3480359"/>
            <a:ext cx="121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New Data</a:t>
            </a:r>
            <a:endParaRPr/>
          </a:p>
        </p:txBody>
      </p:sp>
      <p:sp>
        <p:nvSpPr>
          <p:cNvPr id="628" name="Google Shape;628;p60"/>
          <p:cNvSpPr/>
          <p:nvPr/>
        </p:nvSpPr>
        <p:spPr>
          <a:xfrm>
            <a:off x="5357808" y="3479943"/>
            <a:ext cx="130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Prediction</a:t>
            </a:r>
            <a:endParaRPr b="1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1"/>
          <p:cNvSpPr txBox="1"/>
          <p:nvPr>
            <p:ph type="title"/>
          </p:nvPr>
        </p:nvSpPr>
        <p:spPr>
          <a:xfrm>
            <a:off x="455613" y="308848"/>
            <a:ext cx="82281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</a:pPr>
            <a:r>
              <a:rPr lang="en-GB"/>
              <a:t>Training vs. Inference</a:t>
            </a:r>
            <a:endParaRPr/>
          </a:p>
        </p:txBody>
      </p:sp>
      <p:sp>
        <p:nvSpPr>
          <p:cNvPr id="634" name="Google Shape;634;p61"/>
          <p:cNvSpPr txBox="1"/>
          <p:nvPr>
            <p:ph idx="12" type="sldNum"/>
          </p:nvPr>
        </p:nvSpPr>
        <p:spPr>
          <a:xfrm>
            <a:off x="8878951" y="4897808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635" name="Google Shape;635;p61"/>
          <p:cNvSpPr txBox="1"/>
          <p:nvPr/>
        </p:nvSpPr>
        <p:spPr>
          <a:xfrm>
            <a:off x="569685" y="1313831"/>
            <a:ext cx="8309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: Perform well on unseen data during inference.</a:t>
            </a:r>
            <a:endParaRPr/>
          </a:p>
        </p:txBody>
      </p:sp>
      <p:grpSp>
        <p:nvGrpSpPr>
          <p:cNvPr id="636" name="Google Shape;636;p61"/>
          <p:cNvGrpSpPr/>
          <p:nvPr/>
        </p:nvGrpSpPr>
        <p:grpSpPr>
          <a:xfrm>
            <a:off x="1151094" y="3465607"/>
            <a:ext cx="5706123" cy="1201141"/>
            <a:chOff x="898428" y="3513735"/>
            <a:chExt cx="5706123" cy="1201141"/>
          </a:xfrm>
        </p:grpSpPr>
        <p:sp>
          <p:nvSpPr>
            <p:cNvPr id="637" name="Google Shape;637;p61"/>
            <p:cNvSpPr/>
            <p:nvPr/>
          </p:nvSpPr>
          <p:spPr>
            <a:xfrm>
              <a:off x="898428" y="3782183"/>
              <a:ext cx="837300" cy="569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cture 99" id="638" name="Google Shape;638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7691" y="3837285"/>
              <a:ext cx="679662" cy="45877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9" name="Google Shape;639;p61"/>
            <p:cNvGrpSpPr/>
            <p:nvPr/>
          </p:nvGrpSpPr>
          <p:grpSpPr>
            <a:xfrm>
              <a:off x="2978616" y="3513735"/>
              <a:ext cx="1522502" cy="1141855"/>
              <a:chOff x="2978616" y="1793212"/>
              <a:chExt cx="1522502" cy="1141855"/>
            </a:xfrm>
          </p:grpSpPr>
          <p:sp>
            <p:nvSpPr>
              <p:cNvPr id="640" name="Google Shape;640;p61"/>
              <p:cNvSpPr/>
              <p:nvPr/>
            </p:nvSpPr>
            <p:spPr>
              <a:xfrm>
                <a:off x="2978616" y="1793212"/>
                <a:ext cx="228300" cy="228300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rgbClr val="5B68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61"/>
              <p:cNvSpPr/>
              <p:nvPr/>
            </p:nvSpPr>
            <p:spPr>
              <a:xfrm>
                <a:off x="2978616" y="2097729"/>
                <a:ext cx="228300" cy="228300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rgbClr val="5B68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61"/>
              <p:cNvSpPr/>
              <p:nvPr/>
            </p:nvSpPr>
            <p:spPr>
              <a:xfrm>
                <a:off x="2978616" y="2402248"/>
                <a:ext cx="228300" cy="228300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rgbClr val="5B68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61"/>
              <p:cNvSpPr/>
              <p:nvPr/>
            </p:nvSpPr>
            <p:spPr>
              <a:xfrm>
                <a:off x="2978616" y="2706767"/>
                <a:ext cx="228300" cy="228300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rgbClr val="5B68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61"/>
              <p:cNvSpPr/>
              <p:nvPr/>
            </p:nvSpPr>
            <p:spPr>
              <a:xfrm>
                <a:off x="3663782" y="2554507"/>
                <a:ext cx="228300" cy="228300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rgbClr val="5B68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61"/>
              <p:cNvSpPr/>
              <p:nvPr/>
            </p:nvSpPr>
            <p:spPr>
              <a:xfrm>
                <a:off x="3663782" y="2249988"/>
                <a:ext cx="228300" cy="228300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rgbClr val="5B68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61"/>
              <p:cNvSpPr/>
              <p:nvPr/>
            </p:nvSpPr>
            <p:spPr>
              <a:xfrm>
                <a:off x="3663782" y="1945470"/>
                <a:ext cx="228300" cy="228300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rgbClr val="5B68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61"/>
              <p:cNvSpPr/>
              <p:nvPr/>
            </p:nvSpPr>
            <p:spPr>
              <a:xfrm>
                <a:off x="4272818" y="2554507"/>
                <a:ext cx="228300" cy="228300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rgbClr val="5B68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61"/>
              <p:cNvSpPr/>
              <p:nvPr/>
            </p:nvSpPr>
            <p:spPr>
              <a:xfrm>
                <a:off x="4272818" y="2249988"/>
                <a:ext cx="228300" cy="228300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rgbClr val="5B68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61"/>
              <p:cNvSpPr/>
              <p:nvPr/>
            </p:nvSpPr>
            <p:spPr>
              <a:xfrm>
                <a:off x="4272818" y="1945470"/>
                <a:ext cx="228300" cy="228300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rgbClr val="5B68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50" name="Google Shape;650;p61"/>
              <p:cNvCxnSpPr/>
              <p:nvPr/>
            </p:nvCxnSpPr>
            <p:spPr>
              <a:xfrm>
                <a:off x="3092810" y="1907406"/>
                <a:ext cx="685200" cy="1524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5B680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51" name="Google Shape;651;p61"/>
              <p:cNvCxnSpPr/>
              <p:nvPr/>
            </p:nvCxnSpPr>
            <p:spPr>
              <a:xfrm>
                <a:off x="3092810" y="1907406"/>
                <a:ext cx="685200" cy="4569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5B680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52" name="Google Shape;652;p61"/>
              <p:cNvCxnSpPr/>
              <p:nvPr/>
            </p:nvCxnSpPr>
            <p:spPr>
              <a:xfrm>
                <a:off x="3092810" y="1907406"/>
                <a:ext cx="685200" cy="7614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5B680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53" name="Google Shape;653;p61"/>
              <p:cNvCxnSpPr/>
              <p:nvPr/>
            </p:nvCxnSpPr>
            <p:spPr>
              <a:xfrm flipH="1" rot="10800000">
                <a:off x="3092810" y="2059524"/>
                <a:ext cx="685200" cy="1524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5B680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54" name="Google Shape;654;p61"/>
              <p:cNvCxnSpPr/>
              <p:nvPr/>
            </p:nvCxnSpPr>
            <p:spPr>
              <a:xfrm flipH="1" rot="10800000">
                <a:off x="3092810" y="2364043"/>
                <a:ext cx="685200" cy="1524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5B680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55" name="Google Shape;655;p61"/>
              <p:cNvCxnSpPr/>
              <p:nvPr/>
            </p:nvCxnSpPr>
            <p:spPr>
              <a:xfrm>
                <a:off x="3092810" y="2211923"/>
                <a:ext cx="685200" cy="1524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5B680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56" name="Google Shape;656;p61"/>
              <p:cNvCxnSpPr/>
              <p:nvPr/>
            </p:nvCxnSpPr>
            <p:spPr>
              <a:xfrm>
                <a:off x="3092810" y="2211923"/>
                <a:ext cx="685200" cy="4569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5B680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57" name="Google Shape;657;p61"/>
              <p:cNvCxnSpPr/>
              <p:nvPr/>
            </p:nvCxnSpPr>
            <p:spPr>
              <a:xfrm flipH="1" rot="10800000">
                <a:off x="3092810" y="2059543"/>
                <a:ext cx="685200" cy="4569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5B680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58" name="Google Shape;658;p61"/>
              <p:cNvCxnSpPr/>
              <p:nvPr/>
            </p:nvCxnSpPr>
            <p:spPr>
              <a:xfrm>
                <a:off x="3092810" y="2516442"/>
                <a:ext cx="685200" cy="1524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5B680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59" name="Google Shape;659;p61"/>
              <p:cNvCxnSpPr/>
              <p:nvPr/>
            </p:nvCxnSpPr>
            <p:spPr>
              <a:xfrm flipH="1" rot="10800000">
                <a:off x="3092810" y="2059562"/>
                <a:ext cx="685200" cy="7614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5B680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60" name="Google Shape;660;p61"/>
              <p:cNvCxnSpPr/>
              <p:nvPr/>
            </p:nvCxnSpPr>
            <p:spPr>
              <a:xfrm flipH="1" rot="10800000">
                <a:off x="3092810" y="2364062"/>
                <a:ext cx="685200" cy="4569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5B680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61" name="Google Shape;661;p61"/>
              <p:cNvCxnSpPr/>
              <p:nvPr/>
            </p:nvCxnSpPr>
            <p:spPr>
              <a:xfrm flipH="1" rot="10800000">
                <a:off x="3092810" y="2668562"/>
                <a:ext cx="685200" cy="1524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5B680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62" name="Google Shape;662;p61"/>
              <p:cNvCxnSpPr/>
              <p:nvPr/>
            </p:nvCxnSpPr>
            <p:spPr>
              <a:xfrm>
                <a:off x="3777976" y="2059664"/>
                <a:ext cx="6090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5B680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63" name="Google Shape;663;p61"/>
              <p:cNvCxnSpPr/>
              <p:nvPr/>
            </p:nvCxnSpPr>
            <p:spPr>
              <a:xfrm>
                <a:off x="3777976" y="2059664"/>
                <a:ext cx="609000" cy="3045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5B680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64" name="Google Shape;664;p61"/>
              <p:cNvCxnSpPr/>
              <p:nvPr/>
            </p:nvCxnSpPr>
            <p:spPr>
              <a:xfrm>
                <a:off x="3777976" y="2059664"/>
                <a:ext cx="609000" cy="609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5B680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65" name="Google Shape;665;p61"/>
              <p:cNvCxnSpPr/>
              <p:nvPr/>
            </p:nvCxnSpPr>
            <p:spPr>
              <a:xfrm flipH="1" rot="10800000">
                <a:off x="3777976" y="2059683"/>
                <a:ext cx="609000" cy="3045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5B680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66" name="Google Shape;666;p61"/>
              <p:cNvCxnSpPr/>
              <p:nvPr/>
            </p:nvCxnSpPr>
            <p:spPr>
              <a:xfrm>
                <a:off x="3777976" y="2364182"/>
                <a:ext cx="6090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5B680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67" name="Google Shape;667;p61"/>
              <p:cNvCxnSpPr/>
              <p:nvPr/>
            </p:nvCxnSpPr>
            <p:spPr>
              <a:xfrm>
                <a:off x="3777976" y="2364182"/>
                <a:ext cx="609000" cy="3045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5B680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68" name="Google Shape;668;p61"/>
              <p:cNvCxnSpPr/>
              <p:nvPr/>
            </p:nvCxnSpPr>
            <p:spPr>
              <a:xfrm flipH="1" rot="10800000">
                <a:off x="3777976" y="2059702"/>
                <a:ext cx="609000" cy="6090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5B680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69" name="Google Shape;669;p61"/>
              <p:cNvCxnSpPr/>
              <p:nvPr/>
            </p:nvCxnSpPr>
            <p:spPr>
              <a:xfrm flipH="1" rot="10800000">
                <a:off x="3777976" y="2364202"/>
                <a:ext cx="609000" cy="30450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5B680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670" name="Google Shape;670;p61"/>
              <p:cNvCxnSpPr/>
              <p:nvPr/>
            </p:nvCxnSpPr>
            <p:spPr>
              <a:xfrm>
                <a:off x="3777976" y="2668701"/>
                <a:ext cx="609000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5B6803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cxnSp>
          <p:nvCxnSpPr>
            <p:cNvPr id="671" name="Google Shape;671;p61"/>
            <p:cNvCxnSpPr/>
            <p:nvPr/>
          </p:nvCxnSpPr>
          <p:spPr>
            <a:xfrm>
              <a:off x="1836675" y="4078052"/>
              <a:ext cx="3510300" cy="18900"/>
            </a:xfrm>
            <a:prstGeom prst="straightConnector1">
              <a:avLst/>
            </a:prstGeom>
            <a:noFill/>
            <a:ln cap="flat" cmpd="sng" w="508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72" name="Google Shape;672;p61"/>
            <p:cNvSpPr txBox="1"/>
            <p:nvPr/>
          </p:nvSpPr>
          <p:spPr>
            <a:xfrm>
              <a:off x="5526254" y="4008578"/>
              <a:ext cx="0" cy="15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4040"/>
                </a:buClr>
                <a:buSzPts val="1000"/>
                <a:buFont typeface="Arial"/>
                <a:buNone/>
              </a:pPr>
              <a:r>
                <a:t/>
              </a:r>
              <a:endParaRPr b="1" i="0" sz="10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61"/>
            <p:cNvSpPr/>
            <p:nvPr/>
          </p:nvSpPr>
          <p:spPr>
            <a:xfrm>
              <a:off x="944270" y="4345576"/>
              <a:ext cx="8388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6803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rPr>
                <a:t>??????</a:t>
              </a:r>
              <a:endParaRPr/>
            </a:p>
          </p:txBody>
        </p:sp>
        <p:sp>
          <p:nvSpPr>
            <p:cNvPr id="674" name="Google Shape;674;p61"/>
            <p:cNvSpPr/>
            <p:nvPr/>
          </p:nvSpPr>
          <p:spPr>
            <a:xfrm>
              <a:off x="5384451" y="3926725"/>
              <a:ext cx="1220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6803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rPr>
                <a:t>“Bicycle!”</a:t>
              </a:r>
              <a:endParaRPr/>
            </a:p>
          </p:txBody>
        </p:sp>
      </p:grpSp>
      <p:grpSp>
        <p:nvGrpSpPr>
          <p:cNvPr id="675" name="Google Shape;675;p61"/>
          <p:cNvGrpSpPr/>
          <p:nvPr/>
        </p:nvGrpSpPr>
        <p:grpSpPr>
          <a:xfrm>
            <a:off x="659986" y="1683280"/>
            <a:ext cx="8260924" cy="1763547"/>
            <a:chOff x="419346" y="1647184"/>
            <a:chExt cx="8260924" cy="1763547"/>
          </a:xfrm>
        </p:grpSpPr>
        <p:grpSp>
          <p:nvGrpSpPr>
            <p:cNvPr id="676" name="Google Shape;676;p61"/>
            <p:cNvGrpSpPr/>
            <p:nvPr/>
          </p:nvGrpSpPr>
          <p:grpSpPr>
            <a:xfrm>
              <a:off x="6475645" y="2595654"/>
              <a:ext cx="835800" cy="670730"/>
              <a:chOff x="6909430" y="2759655"/>
              <a:chExt cx="835800" cy="670730"/>
            </a:xfrm>
          </p:grpSpPr>
          <p:grpSp>
            <p:nvGrpSpPr>
              <p:cNvPr id="677" name="Google Shape;677;p61"/>
              <p:cNvGrpSpPr/>
              <p:nvPr/>
            </p:nvGrpSpPr>
            <p:grpSpPr>
              <a:xfrm>
                <a:off x="6948534" y="2759655"/>
                <a:ext cx="279000" cy="369300"/>
                <a:chOff x="0" y="-41872"/>
                <a:chExt cx="279000" cy="369300"/>
              </a:xfrm>
            </p:grpSpPr>
            <p:sp>
              <p:nvSpPr>
                <p:cNvPr id="678" name="Google Shape;678;p61"/>
                <p:cNvSpPr/>
                <p:nvPr/>
              </p:nvSpPr>
              <p:spPr>
                <a:xfrm>
                  <a:off x="0" y="0"/>
                  <a:ext cx="279000" cy="285600"/>
                </a:xfrm>
                <a:prstGeom prst="diamond">
                  <a:avLst/>
                </a:prstGeom>
                <a:noFill/>
                <a:ln cap="flat" cmpd="sng" w="9525">
                  <a:solidFill>
                    <a:srgbClr val="40404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5B6803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9" name="Google Shape;679;p61"/>
                <p:cNvSpPr txBox="1"/>
                <p:nvPr/>
              </p:nvSpPr>
              <p:spPr>
                <a:xfrm>
                  <a:off x="69713" y="-41872"/>
                  <a:ext cx="139500" cy="369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45700" spcFirstLastPara="1" rIns="45700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B6803"/>
                    </a:buClr>
                    <a:buSzPts val="1800"/>
                    <a:buFont typeface="Arial"/>
                    <a:buNone/>
                  </a:pPr>
                  <a:r>
                    <a:rPr b="0" i="0" lang="en-GB" sz="1800" u="none" cap="none" strike="noStrike">
                      <a:solidFill>
                        <a:srgbClr val="5B6803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?</a:t>
                  </a:r>
                  <a:endParaRPr/>
                </a:p>
              </p:txBody>
            </p:sp>
          </p:grpSp>
          <p:sp>
            <p:nvSpPr>
              <p:cNvPr id="680" name="Google Shape;680;p61"/>
              <p:cNvSpPr txBox="1"/>
              <p:nvPr/>
            </p:nvSpPr>
            <p:spPr>
              <a:xfrm>
                <a:off x="6909430" y="3153485"/>
                <a:ext cx="835800" cy="276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5B6803"/>
                  </a:buClr>
                  <a:buSzPts val="1800"/>
                  <a:buFont typeface="Arial"/>
                  <a:buNone/>
                </a:pPr>
                <a:r>
                  <a:rPr b="0" i="0" lang="en-GB" sz="1800" u="none" cap="none" strike="noStrike">
                    <a:solidFill>
                      <a:srgbClr val="5B6803"/>
                    </a:solidFill>
                    <a:latin typeface="Arial"/>
                    <a:ea typeface="Arial"/>
                    <a:cs typeface="Arial"/>
                    <a:sym typeface="Arial"/>
                  </a:rPr>
                  <a:t>Error</a:t>
                </a:r>
                <a:endParaRPr/>
              </a:p>
            </p:txBody>
          </p:sp>
        </p:grpSp>
        <p:sp>
          <p:nvSpPr>
            <p:cNvPr id="681" name="Google Shape;681;p61"/>
            <p:cNvSpPr/>
            <p:nvPr/>
          </p:nvSpPr>
          <p:spPr>
            <a:xfrm>
              <a:off x="1411375" y="2103577"/>
              <a:ext cx="837300" cy="569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1"/>
            <p:cNvSpPr/>
            <p:nvPr/>
          </p:nvSpPr>
          <p:spPr>
            <a:xfrm>
              <a:off x="2983226" y="2085663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1"/>
            <p:cNvSpPr/>
            <p:nvPr/>
          </p:nvSpPr>
          <p:spPr>
            <a:xfrm>
              <a:off x="2983226" y="2390182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61"/>
            <p:cNvSpPr/>
            <p:nvPr/>
          </p:nvSpPr>
          <p:spPr>
            <a:xfrm>
              <a:off x="2983226" y="2694700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61"/>
            <p:cNvSpPr/>
            <p:nvPr/>
          </p:nvSpPr>
          <p:spPr>
            <a:xfrm>
              <a:off x="2983226" y="2999218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1"/>
            <p:cNvSpPr/>
            <p:nvPr/>
          </p:nvSpPr>
          <p:spPr>
            <a:xfrm>
              <a:off x="3668392" y="2846958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61"/>
            <p:cNvSpPr/>
            <p:nvPr/>
          </p:nvSpPr>
          <p:spPr>
            <a:xfrm>
              <a:off x="3668392" y="2542440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61"/>
            <p:cNvSpPr/>
            <p:nvPr/>
          </p:nvSpPr>
          <p:spPr>
            <a:xfrm>
              <a:off x="3668392" y="2237923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61"/>
            <p:cNvSpPr/>
            <p:nvPr/>
          </p:nvSpPr>
          <p:spPr>
            <a:xfrm>
              <a:off x="4277428" y="2846958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61"/>
            <p:cNvSpPr/>
            <p:nvPr/>
          </p:nvSpPr>
          <p:spPr>
            <a:xfrm>
              <a:off x="4277428" y="2542440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61"/>
            <p:cNvSpPr/>
            <p:nvPr/>
          </p:nvSpPr>
          <p:spPr>
            <a:xfrm>
              <a:off x="4277428" y="2237923"/>
              <a:ext cx="228300" cy="228300"/>
            </a:xfrm>
            <a:prstGeom prst="ellipse">
              <a:avLst/>
            </a:prstGeom>
            <a:solidFill>
              <a:schemeClr val="accent2"/>
            </a:solidFill>
            <a:ln cap="flat" cmpd="sng" w="9525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92" name="Google Shape;692;p61"/>
            <p:cNvCxnSpPr/>
            <p:nvPr/>
          </p:nvCxnSpPr>
          <p:spPr>
            <a:xfrm>
              <a:off x="3097420" y="2199857"/>
              <a:ext cx="685200" cy="1524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93" name="Google Shape;693;p61"/>
            <p:cNvCxnSpPr/>
            <p:nvPr/>
          </p:nvCxnSpPr>
          <p:spPr>
            <a:xfrm>
              <a:off x="3097420" y="2199857"/>
              <a:ext cx="685200" cy="4569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94" name="Google Shape;694;p61"/>
            <p:cNvCxnSpPr/>
            <p:nvPr/>
          </p:nvCxnSpPr>
          <p:spPr>
            <a:xfrm>
              <a:off x="3097420" y="2199857"/>
              <a:ext cx="685200" cy="7614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95" name="Google Shape;695;p61"/>
            <p:cNvCxnSpPr/>
            <p:nvPr/>
          </p:nvCxnSpPr>
          <p:spPr>
            <a:xfrm flipH="1" rot="10800000">
              <a:off x="3097420" y="2351977"/>
              <a:ext cx="685200" cy="1524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96" name="Google Shape;696;p61"/>
            <p:cNvCxnSpPr/>
            <p:nvPr/>
          </p:nvCxnSpPr>
          <p:spPr>
            <a:xfrm flipH="1" rot="10800000">
              <a:off x="3097420" y="2656495"/>
              <a:ext cx="685200" cy="1524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97" name="Google Shape;697;p61"/>
            <p:cNvCxnSpPr/>
            <p:nvPr/>
          </p:nvCxnSpPr>
          <p:spPr>
            <a:xfrm>
              <a:off x="3097420" y="2504376"/>
              <a:ext cx="685200" cy="1524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98" name="Google Shape;698;p61"/>
            <p:cNvCxnSpPr/>
            <p:nvPr/>
          </p:nvCxnSpPr>
          <p:spPr>
            <a:xfrm>
              <a:off x="3097420" y="2504376"/>
              <a:ext cx="685200" cy="4569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99" name="Google Shape;699;p61"/>
            <p:cNvCxnSpPr/>
            <p:nvPr/>
          </p:nvCxnSpPr>
          <p:spPr>
            <a:xfrm flipH="1" rot="10800000">
              <a:off x="3097420" y="2351995"/>
              <a:ext cx="685200" cy="4569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00" name="Google Shape;700;p61"/>
            <p:cNvCxnSpPr/>
            <p:nvPr/>
          </p:nvCxnSpPr>
          <p:spPr>
            <a:xfrm>
              <a:off x="3097420" y="2808894"/>
              <a:ext cx="685200" cy="1524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01" name="Google Shape;701;p61"/>
            <p:cNvCxnSpPr/>
            <p:nvPr/>
          </p:nvCxnSpPr>
          <p:spPr>
            <a:xfrm flipH="1" rot="10800000">
              <a:off x="3097420" y="2352013"/>
              <a:ext cx="685200" cy="7614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02" name="Google Shape;702;p61"/>
            <p:cNvCxnSpPr/>
            <p:nvPr/>
          </p:nvCxnSpPr>
          <p:spPr>
            <a:xfrm flipH="1" rot="10800000">
              <a:off x="3097420" y="2656513"/>
              <a:ext cx="685200" cy="4569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03" name="Google Shape;703;p61"/>
            <p:cNvCxnSpPr/>
            <p:nvPr/>
          </p:nvCxnSpPr>
          <p:spPr>
            <a:xfrm flipH="1" rot="10800000">
              <a:off x="3097420" y="2961013"/>
              <a:ext cx="685200" cy="1524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04" name="Google Shape;704;p61"/>
            <p:cNvCxnSpPr/>
            <p:nvPr/>
          </p:nvCxnSpPr>
          <p:spPr>
            <a:xfrm>
              <a:off x="3782586" y="2352117"/>
              <a:ext cx="609000" cy="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05" name="Google Shape;705;p61"/>
            <p:cNvCxnSpPr/>
            <p:nvPr/>
          </p:nvCxnSpPr>
          <p:spPr>
            <a:xfrm>
              <a:off x="3782586" y="2352117"/>
              <a:ext cx="609000" cy="3045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06" name="Google Shape;706;p61"/>
            <p:cNvCxnSpPr/>
            <p:nvPr/>
          </p:nvCxnSpPr>
          <p:spPr>
            <a:xfrm>
              <a:off x="3782586" y="2352117"/>
              <a:ext cx="609000" cy="6090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07" name="Google Shape;707;p61"/>
            <p:cNvCxnSpPr/>
            <p:nvPr/>
          </p:nvCxnSpPr>
          <p:spPr>
            <a:xfrm flipH="1" rot="10800000">
              <a:off x="3782586" y="2352135"/>
              <a:ext cx="609000" cy="3045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08" name="Google Shape;708;p61"/>
            <p:cNvCxnSpPr/>
            <p:nvPr/>
          </p:nvCxnSpPr>
          <p:spPr>
            <a:xfrm>
              <a:off x="3782586" y="2656634"/>
              <a:ext cx="609000" cy="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09" name="Google Shape;709;p61"/>
            <p:cNvCxnSpPr/>
            <p:nvPr/>
          </p:nvCxnSpPr>
          <p:spPr>
            <a:xfrm>
              <a:off x="3782586" y="2656634"/>
              <a:ext cx="609000" cy="3045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10" name="Google Shape;710;p61"/>
            <p:cNvCxnSpPr/>
            <p:nvPr/>
          </p:nvCxnSpPr>
          <p:spPr>
            <a:xfrm flipH="1" rot="10800000">
              <a:off x="3782586" y="2352153"/>
              <a:ext cx="609000" cy="6090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11" name="Google Shape;711;p61"/>
            <p:cNvCxnSpPr/>
            <p:nvPr/>
          </p:nvCxnSpPr>
          <p:spPr>
            <a:xfrm flipH="1" rot="10800000">
              <a:off x="3782586" y="2656653"/>
              <a:ext cx="609000" cy="30450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12" name="Google Shape;712;p61"/>
            <p:cNvCxnSpPr/>
            <p:nvPr/>
          </p:nvCxnSpPr>
          <p:spPr>
            <a:xfrm>
              <a:off x="3782586" y="2961152"/>
              <a:ext cx="609000" cy="0"/>
            </a:xfrm>
            <a:prstGeom prst="straightConnector1">
              <a:avLst/>
            </a:prstGeom>
            <a:noFill/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13" name="Google Shape;713;p61"/>
            <p:cNvSpPr/>
            <p:nvPr/>
          </p:nvSpPr>
          <p:spPr>
            <a:xfrm>
              <a:off x="1335245" y="2179707"/>
              <a:ext cx="837300" cy="569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61"/>
            <p:cNvSpPr/>
            <p:nvPr/>
          </p:nvSpPr>
          <p:spPr>
            <a:xfrm>
              <a:off x="1259116" y="2255835"/>
              <a:ext cx="837300" cy="569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61"/>
            <p:cNvSpPr/>
            <p:nvPr/>
          </p:nvSpPr>
          <p:spPr>
            <a:xfrm>
              <a:off x="1182987" y="2331965"/>
              <a:ext cx="837300" cy="569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61"/>
            <p:cNvSpPr/>
            <p:nvPr/>
          </p:nvSpPr>
          <p:spPr>
            <a:xfrm>
              <a:off x="1106856" y="2408095"/>
              <a:ext cx="837300" cy="569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61"/>
            <p:cNvSpPr/>
            <p:nvPr/>
          </p:nvSpPr>
          <p:spPr>
            <a:xfrm>
              <a:off x="1030727" y="2484224"/>
              <a:ext cx="837300" cy="569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61"/>
            <p:cNvSpPr/>
            <p:nvPr/>
          </p:nvSpPr>
          <p:spPr>
            <a:xfrm>
              <a:off x="954597" y="2560354"/>
              <a:ext cx="837300" cy="569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9" name="Google Shape;719;p61"/>
            <p:cNvCxnSpPr/>
            <p:nvPr/>
          </p:nvCxnSpPr>
          <p:spPr>
            <a:xfrm>
              <a:off x="2618534" y="2180085"/>
              <a:ext cx="2763900" cy="13200"/>
            </a:xfrm>
            <a:prstGeom prst="straightConnector1">
              <a:avLst/>
            </a:prstGeom>
            <a:noFill/>
            <a:ln cap="flat" cmpd="sng" w="508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20" name="Google Shape;720;p61"/>
            <p:cNvCxnSpPr/>
            <p:nvPr/>
          </p:nvCxnSpPr>
          <p:spPr>
            <a:xfrm flipH="1" rot="10800000">
              <a:off x="2603366" y="3126074"/>
              <a:ext cx="3748200" cy="15900"/>
            </a:xfrm>
            <a:prstGeom prst="straightConnector1">
              <a:avLst/>
            </a:prstGeom>
            <a:noFill/>
            <a:ln cap="flat" cmpd="sng" w="50800">
              <a:solidFill>
                <a:schemeClr val="accent6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sp>
          <p:nvSpPr>
            <p:cNvPr id="721" name="Google Shape;721;p61"/>
            <p:cNvSpPr txBox="1"/>
            <p:nvPr/>
          </p:nvSpPr>
          <p:spPr>
            <a:xfrm>
              <a:off x="5455291" y="2078124"/>
              <a:ext cx="1035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6803"/>
                </a:buClr>
                <a:buSzPts val="1800"/>
                <a:buFont typeface="Arial"/>
                <a:buNone/>
              </a:pPr>
              <a:r>
                <a:rPr b="1" i="0" lang="en-GB" sz="18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rPr>
                <a:t>“Bicycle!”</a:t>
              </a:r>
              <a:endParaRPr/>
            </a:p>
          </p:txBody>
        </p:sp>
        <p:grpSp>
          <p:nvGrpSpPr>
            <p:cNvPr id="722" name="Google Shape;722;p61"/>
            <p:cNvGrpSpPr/>
            <p:nvPr/>
          </p:nvGrpSpPr>
          <p:grpSpPr>
            <a:xfrm>
              <a:off x="7508068" y="2409556"/>
              <a:ext cx="837300" cy="569100"/>
              <a:chOff x="7220613" y="1950235"/>
              <a:chExt cx="837300" cy="569100"/>
            </a:xfrm>
          </p:grpSpPr>
          <p:sp>
            <p:nvSpPr>
              <p:cNvPr id="723" name="Google Shape;723;p61"/>
              <p:cNvSpPr/>
              <p:nvPr/>
            </p:nvSpPr>
            <p:spPr>
              <a:xfrm>
                <a:off x="7220613" y="1950235"/>
                <a:ext cx="837300" cy="5691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40404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Picture 93" id="724" name="Google Shape;724;p6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372873" y="2026364"/>
                <a:ext cx="553670" cy="38064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25" name="Google Shape;725;p61"/>
            <p:cNvSpPr txBox="1"/>
            <p:nvPr/>
          </p:nvSpPr>
          <p:spPr>
            <a:xfrm>
              <a:off x="7173370" y="2059789"/>
              <a:ext cx="1506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6803"/>
                </a:buClr>
                <a:buSzPts val="1800"/>
                <a:buFont typeface="Arial"/>
                <a:buNone/>
              </a:pPr>
              <a:r>
                <a:rPr b="1" i="0" lang="en-GB" sz="18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rPr>
                <a:t>“Strawberry?”</a:t>
              </a:r>
              <a:endParaRPr/>
            </a:p>
          </p:txBody>
        </p:sp>
        <p:cxnSp>
          <p:nvCxnSpPr>
            <p:cNvPr id="726" name="Google Shape;726;p61"/>
            <p:cNvCxnSpPr/>
            <p:nvPr/>
          </p:nvCxnSpPr>
          <p:spPr>
            <a:xfrm flipH="1">
              <a:off x="6812327" y="2311574"/>
              <a:ext cx="383700" cy="370200"/>
            </a:xfrm>
            <a:prstGeom prst="straightConnector1">
              <a:avLst/>
            </a:prstGeom>
            <a:noFill/>
            <a:ln cap="flat" cmpd="sng" w="50800">
              <a:solidFill>
                <a:schemeClr val="accent6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27" name="Google Shape;727;p61"/>
            <p:cNvSpPr/>
            <p:nvPr/>
          </p:nvSpPr>
          <p:spPr>
            <a:xfrm>
              <a:off x="865035" y="1946843"/>
              <a:ext cx="837300" cy="569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61"/>
            <p:cNvSpPr/>
            <p:nvPr/>
          </p:nvSpPr>
          <p:spPr>
            <a:xfrm>
              <a:off x="1581546" y="2045364"/>
              <a:ext cx="837300" cy="569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4040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icture 26" id="729" name="Google Shape;729;p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60801" y="2638724"/>
              <a:ext cx="444462" cy="444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28" id="730" name="Google Shape;730;p6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2039" y="1942907"/>
              <a:ext cx="576852" cy="576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cture 81" id="731" name="Google Shape;731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34516" y="2112956"/>
              <a:ext cx="553670" cy="380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61"/>
            <p:cNvSpPr txBox="1"/>
            <p:nvPr/>
          </p:nvSpPr>
          <p:spPr>
            <a:xfrm>
              <a:off x="830019" y="1647184"/>
              <a:ext cx="80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6803"/>
                </a:buClr>
                <a:buSzPts val="1800"/>
                <a:buFont typeface="Arial"/>
                <a:buNone/>
              </a:pPr>
              <a:r>
                <a:rPr b="0" i="1" lang="en-GB" sz="18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rPr>
                <a:t>Human</a:t>
              </a:r>
              <a:endParaRPr/>
            </a:p>
          </p:txBody>
        </p:sp>
        <p:sp>
          <p:nvSpPr>
            <p:cNvPr id="733" name="Google Shape;733;p61"/>
            <p:cNvSpPr txBox="1"/>
            <p:nvPr/>
          </p:nvSpPr>
          <p:spPr>
            <a:xfrm>
              <a:off x="1693077" y="1778525"/>
              <a:ext cx="80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6803"/>
                </a:buClr>
                <a:buSzPts val="1800"/>
                <a:buFont typeface="Arial"/>
                <a:buNone/>
              </a:pPr>
              <a:r>
                <a:rPr b="0" i="1" lang="en-GB" sz="18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rPr>
                <a:t>Bicycle</a:t>
              </a:r>
              <a:endParaRPr/>
            </a:p>
          </p:txBody>
        </p:sp>
        <p:sp>
          <p:nvSpPr>
            <p:cNvPr id="734" name="Google Shape;734;p61"/>
            <p:cNvSpPr txBox="1"/>
            <p:nvPr/>
          </p:nvSpPr>
          <p:spPr>
            <a:xfrm>
              <a:off x="419346" y="3133831"/>
              <a:ext cx="15273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6803"/>
                </a:buClr>
                <a:buSzPts val="1800"/>
                <a:buFont typeface="Arial"/>
                <a:buNone/>
              </a:pPr>
              <a:r>
                <a:rPr b="0" i="1" lang="en-GB" sz="18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rPr>
                <a:t>Strawberry</a:t>
              </a:r>
              <a:endParaRPr/>
            </a:p>
          </p:txBody>
        </p:sp>
      </p:grpSp>
      <p:sp>
        <p:nvSpPr>
          <p:cNvPr id="735" name="Google Shape;735;p61"/>
          <p:cNvSpPr/>
          <p:nvPr/>
        </p:nvSpPr>
        <p:spPr>
          <a:xfrm>
            <a:off x="3102999" y="2964813"/>
            <a:ext cx="1855200" cy="858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0E3FE"/>
          </a:solidFill>
          <a:ln cap="flat" cmpd="sng" w="25400">
            <a:solidFill>
              <a:srgbClr val="5B680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r>
              <a:rPr b="0" i="0" lang="en-GB" sz="18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 weights</a:t>
            </a:r>
            <a:endParaRPr b="0" i="0" sz="18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61"/>
          <p:cNvSpPr/>
          <p:nvPr/>
        </p:nvSpPr>
        <p:spPr>
          <a:xfrm rot="-5400000">
            <a:off x="98098" y="2262884"/>
            <a:ext cx="10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 b="1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61"/>
          <p:cNvSpPr/>
          <p:nvPr/>
        </p:nvSpPr>
        <p:spPr>
          <a:xfrm rot="-5400000">
            <a:off x="37949" y="3828256"/>
            <a:ext cx="120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Inference</a:t>
            </a:r>
            <a:endParaRPr b="1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2"/>
          <p:cNvSpPr txBox="1"/>
          <p:nvPr>
            <p:ph type="title"/>
          </p:nvPr>
        </p:nvSpPr>
        <p:spPr>
          <a:xfrm>
            <a:off x="455613" y="308848"/>
            <a:ext cx="82281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</a:pPr>
            <a:r>
              <a:rPr lang="en-GB"/>
              <a:t>Supervised Learning Overview</a:t>
            </a:r>
            <a:endParaRPr/>
          </a:p>
        </p:txBody>
      </p:sp>
      <p:sp>
        <p:nvSpPr>
          <p:cNvPr id="743" name="Google Shape;743;p62"/>
          <p:cNvSpPr txBox="1"/>
          <p:nvPr>
            <p:ph idx="12" type="sldNum"/>
          </p:nvPr>
        </p:nvSpPr>
        <p:spPr>
          <a:xfrm>
            <a:off x="8878951" y="4897808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44" name="Google Shape;744;p62"/>
          <p:cNvSpPr/>
          <p:nvPr/>
        </p:nvSpPr>
        <p:spPr>
          <a:xfrm rot="5400000">
            <a:off x="2002089" y="52950"/>
            <a:ext cx="988200" cy="4081200"/>
          </a:xfrm>
          <a:prstGeom prst="roundRect">
            <a:avLst>
              <a:gd fmla="val 20165" name="adj"/>
            </a:avLst>
          </a:prstGeom>
          <a:solidFill>
            <a:srgbClr val="C0E3FE">
              <a:alpha val="42750"/>
            </a:srgbClr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F9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62"/>
          <p:cNvSpPr txBox="1"/>
          <p:nvPr/>
        </p:nvSpPr>
        <p:spPr>
          <a:xfrm>
            <a:off x="667417" y="1788161"/>
            <a:ext cx="21102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Data with answers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(features and labels)</a:t>
            </a:r>
            <a:endParaRPr b="1" i="0" sz="1400" u="none" cap="none" strike="noStrike">
              <a:solidFill>
                <a:srgbClr val="163B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2"/>
          <p:cNvSpPr txBox="1"/>
          <p:nvPr/>
        </p:nvSpPr>
        <p:spPr>
          <a:xfrm>
            <a:off x="3460719" y="1923717"/>
            <a:ext cx="8535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1" i="0" sz="1400" u="none" cap="none" strike="noStrike">
              <a:solidFill>
                <a:srgbClr val="163B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62"/>
          <p:cNvSpPr txBox="1"/>
          <p:nvPr/>
        </p:nvSpPr>
        <p:spPr>
          <a:xfrm>
            <a:off x="3073750" y="1923717"/>
            <a:ext cx="396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1" i="0" sz="1400" u="none" cap="none" strike="noStrike">
              <a:solidFill>
                <a:srgbClr val="163B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62"/>
          <p:cNvSpPr txBox="1"/>
          <p:nvPr/>
        </p:nvSpPr>
        <p:spPr>
          <a:xfrm>
            <a:off x="5798944" y="1817620"/>
            <a:ext cx="16662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Trained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1" i="0" sz="1400" u="none" cap="none" strike="noStrike">
              <a:solidFill>
                <a:srgbClr val="163B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9" name="Google Shape;749;p62"/>
          <p:cNvCxnSpPr/>
          <p:nvPr/>
        </p:nvCxnSpPr>
        <p:spPr>
          <a:xfrm>
            <a:off x="4746227" y="2093383"/>
            <a:ext cx="8331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750" name="Google Shape;750;p62"/>
          <p:cNvSpPr txBox="1"/>
          <p:nvPr/>
        </p:nvSpPr>
        <p:spPr>
          <a:xfrm>
            <a:off x="4736067" y="1777717"/>
            <a:ext cx="8535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Fit</a:t>
            </a:r>
            <a:endParaRPr b="1" i="0" sz="1400" u="none" cap="none" strike="noStrike">
              <a:solidFill>
                <a:srgbClr val="163B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62"/>
          <p:cNvSpPr/>
          <p:nvPr/>
        </p:nvSpPr>
        <p:spPr>
          <a:xfrm rot="5400000">
            <a:off x="2002089" y="1873314"/>
            <a:ext cx="988200" cy="4081200"/>
          </a:xfrm>
          <a:prstGeom prst="roundRect">
            <a:avLst>
              <a:gd fmla="val 20165" name="adj"/>
            </a:avLst>
          </a:prstGeom>
          <a:solidFill>
            <a:srgbClr val="C0E3FE">
              <a:alpha val="42750"/>
            </a:srgbClr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F92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62"/>
          <p:cNvSpPr txBox="1"/>
          <p:nvPr/>
        </p:nvSpPr>
        <p:spPr>
          <a:xfrm>
            <a:off x="667417" y="3608526"/>
            <a:ext cx="21102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Data without answers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(features only)</a:t>
            </a:r>
            <a:endParaRPr b="1" i="0" sz="1400" u="none" cap="none" strike="noStrike">
              <a:solidFill>
                <a:srgbClr val="163B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62"/>
          <p:cNvSpPr txBox="1"/>
          <p:nvPr/>
        </p:nvSpPr>
        <p:spPr>
          <a:xfrm>
            <a:off x="3469990" y="3672414"/>
            <a:ext cx="853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Trained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1" i="0" sz="1400" u="none" cap="none" strike="noStrike">
              <a:solidFill>
                <a:srgbClr val="163B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62"/>
          <p:cNvSpPr txBox="1"/>
          <p:nvPr/>
        </p:nvSpPr>
        <p:spPr>
          <a:xfrm>
            <a:off x="3177312" y="3787123"/>
            <a:ext cx="396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b="1" i="0" sz="1400" u="none" cap="none" strike="noStrike">
              <a:solidFill>
                <a:srgbClr val="163B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62"/>
          <p:cNvSpPr txBox="1"/>
          <p:nvPr/>
        </p:nvSpPr>
        <p:spPr>
          <a:xfrm>
            <a:off x="5788784" y="3681026"/>
            <a:ext cx="16662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Predicted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endParaRPr b="1" i="0" sz="1400" u="none" cap="none" strike="noStrike">
              <a:solidFill>
                <a:srgbClr val="163B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6" name="Google Shape;756;p62"/>
          <p:cNvCxnSpPr/>
          <p:nvPr/>
        </p:nvCxnSpPr>
        <p:spPr>
          <a:xfrm>
            <a:off x="4746227" y="3913865"/>
            <a:ext cx="83310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381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757" name="Google Shape;757;p62"/>
          <p:cNvSpPr txBox="1"/>
          <p:nvPr/>
        </p:nvSpPr>
        <p:spPr>
          <a:xfrm>
            <a:off x="4736067" y="3598198"/>
            <a:ext cx="8535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Predict</a:t>
            </a:r>
            <a:endParaRPr b="1" i="0" sz="1400" u="none" cap="none" strike="noStrike">
              <a:solidFill>
                <a:srgbClr val="163B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62"/>
          <p:cNvSpPr txBox="1"/>
          <p:nvPr/>
        </p:nvSpPr>
        <p:spPr>
          <a:xfrm>
            <a:off x="455613" y="1200359"/>
            <a:ext cx="4623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Training: </a:t>
            </a:r>
            <a:r>
              <a:rPr b="0" i="0" lang="en-GB" sz="14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Train a model with known data.</a:t>
            </a:r>
            <a:endParaRPr b="0" i="0" sz="1400" u="none" cap="none" strike="noStrike">
              <a:solidFill>
                <a:srgbClr val="163B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62"/>
          <p:cNvSpPr txBox="1"/>
          <p:nvPr/>
        </p:nvSpPr>
        <p:spPr>
          <a:xfrm>
            <a:off x="455612" y="3009236"/>
            <a:ext cx="485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Inference: </a:t>
            </a:r>
            <a:r>
              <a:rPr b="0" i="0" lang="en-GB" sz="14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Feed unseen data into trained model to make predictions.</a:t>
            </a:r>
            <a:endParaRPr b="0" i="0" sz="1400" u="none" cap="none" strike="noStrike">
              <a:solidFill>
                <a:srgbClr val="163B6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3"/>
          <p:cNvSpPr txBox="1"/>
          <p:nvPr>
            <p:ph type="title"/>
          </p:nvPr>
        </p:nvSpPr>
        <p:spPr>
          <a:xfrm>
            <a:off x="455613" y="308848"/>
            <a:ext cx="82281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</a:pPr>
            <a:r>
              <a:rPr lang="en-GB"/>
              <a:t>Curve Fitting: Overfitting vs. Underfitting Example</a:t>
            </a:r>
            <a:endParaRPr/>
          </a:p>
        </p:txBody>
      </p:sp>
      <p:sp>
        <p:nvSpPr>
          <p:cNvPr id="765" name="Google Shape;765;p63"/>
          <p:cNvSpPr txBox="1"/>
          <p:nvPr>
            <p:ph idx="12" type="sldNum"/>
          </p:nvPr>
        </p:nvSpPr>
        <p:spPr>
          <a:xfrm>
            <a:off x="8878951" y="4897808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grpSp>
        <p:nvGrpSpPr>
          <p:cNvPr id="766" name="Google Shape;766;p63"/>
          <p:cNvGrpSpPr/>
          <p:nvPr/>
        </p:nvGrpSpPr>
        <p:grpSpPr>
          <a:xfrm>
            <a:off x="5532308" y="1702087"/>
            <a:ext cx="3151436" cy="2842110"/>
            <a:chOff x="4790896" y="1484975"/>
            <a:chExt cx="3151436" cy="2842110"/>
          </a:xfrm>
        </p:grpSpPr>
        <p:cxnSp>
          <p:nvCxnSpPr>
            <p:cNvPr id="767" name="Google Shape;767;p63"/>
            <p:cNvCxnSpPr/>
            <p:nvPr/>
          </p:nvCxnSpPr>
          <p:spPr>
            <a:xfrm flipH="1" rot="10800000">
              <a:off x="5115274" y="1484975"/>
              <a:ext cx="13200" cy="250200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68" name="Google Shape;768;p63"/>
            <p:cNvCxnSpPr/>
            <p:nvPr/>
          </p:nvCxnSpPr>
          <p:spPr>
            <a:xfrm flipH="1" rot="10800000">
              <a:off x="5115274" y="3987022"/>
              <a:ext cx="2816700" cy="1170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69" name="Google Shape;769;p63"/>
            <p:cNvSpPr/>
            <p:nvPr/>
          </p:nvSpPr>
          <p:spPr>
            <a:xfrm>
              <a:off x="5323716" y="2005920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63"/>
            <p:cNvSpPr/>
            <p:nvPr/>
          </p:nvSpPr>
          <p:spPr>
            <a:xfrm>
              <a:off x="5135978" y="2051322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63"/>
            <p:cNvSpPr/>
            <p:nvPr/>
          </p:nvSpPr>
          <p:spPr>
            <a:xfrm>
              <a:off x="5280225" y="2155098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3"/>
            <p:cNvSpPr/>
            <p:nvPr/>
          </p:nvSpPr>
          <p:spPr>
            <a:xfrm>
              <a:off x="5446160" y="2226444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3"/>
            <p:cNvSpPr/>
            <p:nvPr/>
          </p:nvSpPr>
          <p:spPr>
            <a:xfrm>
              <a:off x="6210316" y="2838943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3"/>
            <p:cNvSpPr/>
            <p:nvPr/>
          </p:nvSpPr>
          <p:spPr>
            <a:xfrm>
              <a:off x="7759332" y="2761109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63"/>
            <p:cNvSpPr/>
            <p:nvPr/>
          </p:nvSpPr>
          <p:spPr>
            <a:xfrm>
              <a:off x="7705433" y="2851913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63"/>
            <p:cNvSpPr/>
            <p:nvPr/>
          </p:nvSpPr>
          <p:spPr>
            <a:xfrm>
              <a:off x="7525874" y="2945523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63"/>
            <p:cNvSpPr/>
            <p:nvPr/>
          </p:nvSpPr>
          <p:spPr>
            <a:xfrm>
              <a:off x="7475003" y="3113797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63"/>
            <p:cNvSpPr/>
            <p:nvPr/>
          </p:nvSpPr>
          <p:spPr>
            <a:xfrm>
              <a:off x="7242262" y="3068395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63"/>
            <p:cNvSpPr/>
            <p:nvPr/>
          </p:nvSpPr>
          <p:spPr>
            <a:xfrm>
              <a:off x="7321666" y="3200921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63"/>
            <p:cNvSpPr/>
            <p:nvPr/>
          </p:nvSpPr>
          <p:spPr>
            <a:xfrm>
              <a:off x="7242260" y="3338366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63"/>
            <p:cNvSpPr/>
            <p:nvPr/>
          </p:nvSpPr>
          <p:spPr>
            <a:xfrm>
              <a:off x="7038779" y="3393976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63"/>
            <p:cNvSpPr/>
            <p:nvPr/>
          </p:nvSpPr>
          <p:spPr>
            <a:xfrm>
              <a:off x="6740824" y="3242643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63"/>
            <p:cNvSpPr/>
            <p:nvPr/>
          </p:nvSpPr>
          <p:spPr>
            <a:xfrm>
              <a:off x="6842564" y="3359665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63"/>
            <p:cNvSpPr/>
            <p:nvPr/>
          </p:nvSpPr>
          <p:spPr>
            <a:xfrm>
              <a:off x="6264323" y="3019676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63"/>
            <p:cNvSpPr/>
            <p:nvPr/>
          </p:nvSpPr>
          <p:spPr>
            <a:xfrm>
              <a:off x="6588211" y="3168896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63"/>
            <p:cNvSpPr/>
            <p:nvPr/>
          </p:nvSpPr>
          <p:spPr>
            <a:xfrm>
              <a:off x="6495776" y="3247583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63"/>
            <p:cNvSpPr/>
            <p:nvPr/>
          </p:nvSpPr>
          <p:spPr>
            <a:xfrm>
              <a:off x="6582448" y="3348573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63"/>
            <p:cNvSpPr/>
            <p:nvPr/>
          </p:nvSpPr>
          <p:spPr>
            <a:xfrm>
              <a:off x="7644269" y="3028094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63"/>
            <p:cNvSpPr txBox="1"/>
            <p:nvPr/>
          </p:nvSpPr>
          <p:spPr>
            <a:xfrm>
              <a:off x="6336130" y="3984785"/>
              <a:ext cx="3171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9525" marR="3810" rtl="0" algn="ctr">
                <a:lnSpc>
                  <a:spcPct val="203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63"/>
            <p:cNvSpPr txBox="1"/>
            <p:nvPr/>
          </p:nvSpPr>
          <p:spPr>
            <a:xfrm>
              <a:off x="4790896" y="2553796"/>
              <a:ext cx="3171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9525" marR="3810" rtl="0" algn="ctr">
                <a:lnSpc>
                  <a:spcPct val="203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1" name="Google Shape;791;p63"/>
          <p:cNvSpPr/>
          <p:nvPr/>
        </p:nvSpPr>
        <p:spPr>
          <a:xfrm>
            <a:off x="455613" y="1332654"/>
            <a:ext cx="284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: Fit a curve to the data.</a:t>
            </a:r>
            <a:endParaRPr/>
          </a:p>
        </p:txBody>
      </p:sp>
      <p:sp>
        <p:nvSpPr>
          <p:cNvPr id="792" name="Google Shape;792;p63"/>
          <p:cNvSpPr txBox="1"/>
          <p:nvPr/>
        </p:nvSpPr>
        <p:spPr>
          <a:xfrm>
            <a:off x="6484883" y="2900855"/>
            <a:ext cx="0" cy="0"/>
          </a:xfrm>
          <a:prstGeom prst="rect">
            <a:avLst/>
          </a:prstGeom>
          <a:solidFill>
            <a:srgbClr val="EFF0F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3C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Instructors - Students</a:t>
            </a:r>
            <a:endParaRPr/>
          </a:p>
        </p:txBody>
      </p:sp>
      <p:sp>
        <p:nvSpPr>
          <p:cNvPr id="189" name="Google Shape;189;p3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>
                <a:latin typeface="Roboto Slab"/>
                <a:ea typeface="Roboto Slab"/>
                <a:cs typeface="Roboto Slab"/>
                <a:sym typeface="Roboto Slab"/>
              </a:rPr>
              <a:t>Students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Roboto Slab"/>
              <a:buAutoNum type="alphaLcPeriod"/>
            </a:pPr>
            <a:r>
              <a:rPr lang="en-GB" sz="2400">
                <a:latin typeface="Roboto Slab"/>
                <a:ea typeface="Roboto Slab"/>
                <a:cs typeface="Roboto Slab"/>
                <a:sym typeface="Roboto Slab"/>
              </a:rPr>
              <a:t>Introduction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Roboto Slab"/>
              <a:buAutoNum type="alphaLcPeriod"/>
            </a:pPr>
            <a:r>
              <a:rPr lang="en-GB" sz="2400">
                <a:latin typeface="Roboto Slab"/>
                <a:ea typeface="Roboto Slab"/>
                <a:cs typeface="Roboto Slab"/>
                <a:sym typeface="Roboto Slab"/>
              </a:rPr>
              <a:t>Expectation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AutoNum type="arabicPeriod"/>
            </a:pPr>
            <a:r>
              <a:rPr lang="en-GB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Instructors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AutoNum type="alphaLcPeriod"/>
            </a:pPr>
            <a:r>
              <a:rPr lang="en-GB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Introduction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7" name="Google Shape;797;p64"/>
          <p:cNvGrpSpPr/>
          <p:nvPr/>
        </p:nvGrpSpPr>
        <p:grpSpPr>
          <a:xfrm>
            <a:off x="5532308" y="1702087"/>
            <a:ext cx="3151436" cy="2842110"/>
            <a:chOff x="4790896" y="1484975"/>
            <a:chExt cx="3151436" cy="2842110"/>
          </a:xfrm>
        </p:grpSpPr>
        <p:cxnSp>
          <p:nvCxnSpPr>
            <p:cNvPr id="798" name="Google Shape;798;p64"/>
            <p:cNvCxnSpPr/>
            <p:nvPr/>
          </p:nvCxnSpPr>
          <p:spPr>
            <a:xfrm flipH="1" rot="10800000">
              <a:off x="5115274" y="1484975"/>
              <a:ext cx="13200" cy="250200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99" name="Google Shape;799;p64"/>
            <p:cNvCxnSpPr/>
            <p:nvPr/>
          </p:nvCxnSpPr>
          <p:spPr>
            <a:xfrm flipH="1" rot="10800000">
              <a:off x="5115274" y="3987022"/>
              <a:ext cx="2816700" cy="1170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00" name="Google Shape;800;p64"/>
            <p:cNvSpPr/>
            <p:nvPr/>
          </p:nvSpPr>
          <p:spPr>
            <a:xfrm>
              <a:off x="5323716" y="2005920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64"/>
            <p:cNvSpPr/>
            <p:nvPr/>
          </p:nvSpPr>
          <p:spPr>
            <a:xfrm>
              <a:off x="5135978" y="2051322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64"/>
            <p:cNvSpPr/>
            <p:nvPr/>
          </p:nvSpPr>
          <p:spPr>
            <a:xfrm>
              <a:off x="5280225" y="2155098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64"/>
            <p:cNvSpPr/>
            <p:nvPr/>
          </p:nvSpPr>
          <p:spPr>
            <a:xfrm>
              <a:off x="5446160" y="2226444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64"/>
            <p:cNvSpPr/>
            <p:nvPr/>
          </p:nvSpPr>
          <p:spPr>
            <a:xfrm>
              <a:off x="6210316" y="2838943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64"/>
            <p:cNvSpPr/>
            <p:nvPr/>
          </p:nvSpPr>
          <p:spPr>
            <a:xfrm>
              <a:off x="7759332" y="2761109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64"/>
            <p:cNvSpPr/>
            <p:nvPr/>
          </p:nvSpPr>
          <p:spPr>
            <a:xfrm>
              <a:off x="7705433" y="2851913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64"/>
            <p:cNvSpPr/>
            <p:nvPr/>
          </p:nvSpPr>
          <p:spPr>
            <a:xfrm>
              <a:off x="7525874" y="2945523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4"/>
            <p:cNvSpPr/>
            <p:nvPr/>
          </p:nvSpPr>
          <p:spPr>
            <a:xfrm>
              <a:off x="7475003" y="3113797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4"/>
            <p:cNvSpPr/>
            <p:nvPr/>
          </p:nvSpPr>
          <p:spPr>
            <a:xfrm>
              <a:off x="7242262" y="3068395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4"/>
            <p:cNvSpPr/>
            <p:nvPr/>
          </p:nvSpPr>
          <p:spPr>
            <a:xfrm>
              <a:off x="7321666" y="3200921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4"/>
            <p:cNvSpPr/>
            <p:nvPr/>
          </p:nvSpPr>
          <p:spPr>
            <a:xfrm>
              <a:off x="7242260" y="3338366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4"/>
            <p:cNvSpPr/>
            <p:nvPr/>
          </p:nvSpPr>
          <p:spPr>
            <a:xfrm>
              <a:off x="7038779" y="3393976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4"/>
            <p:cNvSpPr/>
            <p:nvPr/>
          </p:nvSpPr>
          <p:spPr>
            <a:xfrm>
              <a:off x="6740824" y="3242643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4"/>
            <p:cNvSpPr/>
            <p:nvPr/>
          </p:nvSpPr>
          <p:spPr>
            <a:xfrm>
              <a:off x="6842564" y="3359665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4"/>
            <p:cNvSpPr/>
            <p:nvPr/>
          </p:nvSpPr>
          <p:spPr>
            <a:xfrm>
              <a:off x="6264323" y="3019676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64"/>
            <p:cNvSpPr/>
            <p:nvPr/>
          </p:nvSpPr>
          <p:spPr>
            <a:xfrm>
              <a:off x="6588211" y="3168896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64"/>
            <p:cNvSpPr/>
            <p:nvPr/>
          </p:nvSpPr>
          <p:spPr>
            <a:xfrm>
              <a:off x="6495776" y="3247583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64"/>
            <p:cNvSpPr/>
            <p:nvPr/>
          </p:nvSpPr>
          <p:spPr>
            <a:xfrm>
              <a:off x="6582448" y="3348573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64"/>
            <p:cNvSpPr/>
            <p:nvPr/>
          </p:nvSpPr>
          <p:spPr>
            <a:xfrm>
              <a:off x="7644269" y="3028094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4"/>
            <p:cNvSpPr txBox="1"/>
            <p:nvPr/>
          </p:nvSpPr>
          <p:spPr>
            <a:xfrm>
              <a:off x="6336130" y="3984785"/>
              <a:ext cx="3171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9525" marR="3810" rtl="0" algn="ctr">
                <a:lnSpc>
                  <a:spcPct val="203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4"/>
            <p:cNvSpPr txBox="1"/>
            <p:nvPr/>
          </p:nvSpPr>
          <p:spPr>
            <a:xfrm>
              <a:off x="4790896" y="2553796"/>
              <a:ext cx="3171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9525" marR="3810" rtl="0" algn="ctr">
                <a:lnSpc>
                  <a:spcPct val="203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2" name="Google Shape;822;p64"/>
          <p:cNvSpPr txBox="1"/>
          <p:nvPr>
            <p:ph type="title"/>
          </p:nvPr>
        </p:nvSpPr>
        <p:spPr>
          <a:xfrm>
            <a:off x="455613" y="308848"/>
            <a:ext cx="82281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</a:pPr>
            <a:r>
              <a:rPr lang="en-GB"/>
              <a:t>Curve Fitting: Underfitting Example</a:t>
            </a:r>
            <a:endParaRPr/>
          </a:p>
        </p:txBody>
      </p:sp>
      <p:sp>
        <p:nvSpPr>
          <p:cNvPr id="823" name="Google Shape;823;p64"/>
          <p:cNvSpPr txBox="1"/>
          <p:nvPr>
            <p:ph idx="12" type="sldNum"/>
          </p:nvPr>
        </p:nvSpPr>
        <p:spPr>
          <a:xfrm>
            <a:off x="8878951" y="4897808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24" name="Google Shape;824;p64"/>
          <p:cNvSpPr/>
          <p:nvPr/>
        </p:nvSpPr>
        <p:spPr>
          <a:xfrm>
            <a:off x="455613" y="1332654"/>
            <a:ext cx="4217700" cy="23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The curve can be too simple.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This is called “underfitting”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Poor fit on training data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Poor fit on unseen data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Underfitting</a:t>
            </a: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: Model is missing systematic </a:t>
            </a:r>
            <a:b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trends in data.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5" name="Google Shape;825;p64"/>
          <p:cNvCxnSpPr/>
          <p:nvPr/>
        </p:nvCxnSpPr>
        <p:spPr>
          <a:xfrm>
            <a:off x="5881959" y="2600827"/>
            <a:ext cx="2772000" cy="1055700"/>
          </a:xfrm>
          <a:prstGeom prst="straightConnector1">
            <a:avLst/>
          </a:prstGeom>
          <a:noFill/>
          <a:ln cap="flat" cmpd="sng" w="508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0" name="Google Shape;830;p65"/>
          <p:cNvGrpSpPr/>
          <p:nvPr/>
        </p:nvGrpSpPr>
        <p:grpSpPr>
          <a:xfrm>
            <a:off x="5532308" y="1702087"/>
            <a:ext cx="3151436" cy="2842110"/>
            <a:chOff x="4790896" y="1484975"/>
            <a:chExt cx="3151436" cy="2842110"/>
          </a:xfrm>
        </p:grpSpPr>
        <p:cxnSp>
          <p:nvCxnSpPr>
            <p:cNvPr id="831" name="Google Shape;831;p65"/>
            <p:cNvCxnSpPr/>
            <p:nvPr/>
          </p:nvCxnSpPr>
          <p:spPr>
            <a:xfrm flipH="1" rot="10800000">
              <a:off x="5115274" y="1484975"/>
              <a:ext cx="13200" cy="250200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32" name="Google Shape;832;p65"/>
            <p:cNvCxnSpPr/>
            <p:nvPr/>
          </p:nvCxnSpPr>
          <p:spPr>
            <a:xfrm flipH="1" rot="10800000">
              <a:off x="5115274" y="3987022"/>
              <a:ext cx="2816700" cy="1170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33" name="Google Shape;833;p65"/>
            <p:cNvSpPr/>
            <p:nvPr/>
          </p:nvSpPr>
          <p:spPr>
            <a:xfrm>
              <a:off x="5323716" y="2005920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65"/>
            <p:cNvSpPr/>
            <p:nvPr/>
          </p:nvSpPr>
          <p:spPr>
            <a:xfrm>
              <a:off x="5135978" y="2051322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5"/>
            <p:cNvSpPr/>
            <p:nvPr/>
          </p:nvSpPr>
          <p:spPr>
            <a:xfrm>
              <a:off x="5280225" y="2155098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65"/>
            <p:cNvSpPr/>
            <p:nvPr/>
          </p:nvSpPr>
          <p:spPr>
            <a:xfrm>
              <a:off x="5446160" y="2226444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5"/>
            <p:cNvSpPr/>
            <p:nvPr/>
          </p:nvSpPr>
          <p:spPr>
            <a:xfrm>
              <a:off x="6210316" y="2838943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65"/>
            <p:cNvSpPr/>
            <p:nvPr/>
          </p:nvSpPr>
          <p:spPr>
            <a:xfrm>
              <a:off x="7759332" y="2761109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65"/>
            <p:cNvSpPr/>
            <p:nvPr/>
          </p:nvSpPr>
          <p:spPr>
            <a:xfrm>
              <a:off x="7705433" y="2851913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65"/>
            <p:cNvSpPr/>
            <p:nvPr/>
          </p:nvSpPr>
          <p:spPr>
            <a:xfrm>
              <a:off x="7525874" y="2945523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65"/>
            <p:cNvSpPr/>
            <p:nvPr/>
          </p:nvSpPr>
          <p:spPr>
            <a:xfrm>
              <a:off x="7475003" y="3113797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65"/>
            <p:cNvSpPr/>
            <p:nvPr/>
          </p:nvSpPr>
          <p:spPr>
            <a:xfrm>
              <a:off x="7242262" y="3068395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65"/>
            <p:cNvSpPr/>
            <p:nvPr/>
          </p:nvSpPr>
          <p:spPr>
            <a:xfrm>
              <a:off x="7321666" y="3200921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65"/>
            <p:cNvSpPr/>
            <p:nvPr/>
          </p:nvSpPr>
          <p:spPr>
            <a:xfrm>
              <a:off x="7242260" y="3338366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65"/>
            <p:cNvSpPr/>
            <p:nvPr/>
          </p:nvSpPr>
          <p:spPr>
            <a:xfrm>
              <a:off x="7038779" y="3393976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65"/>
            <p:cNvSpPr/>
            <p:nvPr/>
          </p:nvSpPr>
          <p:spPr>
            <a:xfrm>
              <a:off x="6740824" y="3242643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65"/>
            <p:cNvSpPr/>
            <p:nvPr/>
          </p:nvSpPr>
          <p:spPr>
            <a:xfrm>
              <a:off x="6842564" y="3359665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65"/>
            <p:cNvSpPr/>
            <p:nvPr/>
          </p:nvSpPr>
          <p:spPr>
            <a:xfrm>
              <a:off x="6264323" y="3019676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65"/>
            <p:cNvSpPr/>
            <p:nvPr/>
          </p:nvSpPr>
          <p:spPr>
            <a:xfrm>
              <a:off x="6588211" y="3168896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65"/>
            <p:cNvSpPr/>
            <p:nvPr/>
          </p:nvSpPr>
          <p:spPr>
            <a:xfrm>
              <a:off x="6495776" y="3247583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65"/>
            <p:cNvSpPr/>
            <p:nvPr/>
          </p:nvSpPr>
          <p:spPr>
            <a:xfrm>
              <a:off x="6582448" y="3348573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65"/>
            <p:cNvSpPr/>
            <p:nvPr/>
          </p:nvSpPr>
          <p:spPr>
            <a:xfrm>
              <a:off x="7644269" y="3028094"/>
              <a:ext cx="183000" cy="1797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65"/>
            <p:cNvSpPr txBox="1"/>
            <p:nvPr/>
          </p:nvSpPr>
          <p:spPr>
            <a:xfrm>
              <a:off x="6336130" y="3984785"/>
              <a:ext cx="3171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9525" marR="3810" rtl="0" algn="ctr">
                <a:lnSpc>
                  <a:spcPct val="203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65"/>
            <p:cNvSpPr txBox="1"/>
            <p:nvPr/>
          </p:nvSpPr>
          <p:spPr>
            <a:xfrm>
              <a:off x="4790896" y="2553796"/>
              <a:ext cx="317100" cy="3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9525" marR="3810" rtl="0" algn="ctr">
                <a:lnSpc>
                  <a:spcPct val="20357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5" name="Google Shape;855;p65"/>
          <p:cNvSpPr txBox="1"/>
          <p:nvPr>
            <p:ph type="title"/>
          </p:nvPr>
        </p:nvSpPr>
        <p:spPr>
          <a:xfrm>
            <a:off x="455613" y="308848"/>
            <a:ext cx="82281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</a:pPr>
            <a:r>
              <a:rPr lang="en-GB"/>
              <a:t>Curve Fitting: Overfitting Example</a:t>
            </a:r>
            <a:endParaRPr/>
          </a:p>
        </p:txBody>
      </p:sp>
      <p:sp>
        <p:nvSpPr>
          <p:cNvPr id="856" name="Google Shape;856;p65"/>
          <p:cNvSpPr txBox="1"/>
          <p:nvPr>
            <p:ph idx="12" type="sldNum"/>
          </p:nvPr>
        </p:nvSpPr>
        <p:spPr>
          <a:xfrm>
            <a:off x="8878951" y="4897808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57" name="Google Shape;857;p65"/>
          <p:cNvSpPr/>
          <p:nvPr/>
        </p:nvSpPr>
        <p:spPr>
          <a:xfrm>
            <a:off x="455613" y="1332654"/>
            <a:ext cx="3871500" cy="27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The curve can be too complex.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This is called “overfitting”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Good fit on training data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Poor fit on unseen data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Overfitting</a:t>
            </a: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: Model is too sensitive </a:t>
            </a:r>
            <a:b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and fits the “noise” in the training data.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65"/>
          <p:cNvSpPr/>
          <p:nvPr/>
        </p:nvSpPr>
        <p:spPr>
          <a:xfrm>
            <a:off x="5968830" y="1745717"/>
            <a:ext cx="2704701" cy="2386509"/>
          </a:xfrm>
          <a:custGeom>
            <a:rect b="b" l="l" r="r" t="t"/>
            <a:pathLst>
              <a:path extrusionOk="0" h="2026759" w="2088572">
                <a:moveTo>
                  <a:pt x="0" y="0"/>
                </a:moveTo>
                <a:cubicBezTo>
                  <a:pt x="2597" y="942109"/>
                  <a:pt x="5195" y="1884219"/>
                  <a:pt x="20781" y="2015837"/>
                </a:cubicBezTo>
                <a:cubicBezTo>
                  <a:pt x="36367" y="2147455"/>
                  <a:pt x="74468" y="1051214"/>
                  <a:pt x="93518" y="789709"/>
                </a:cubicBezTo>
                <a:cubicBezTo>
                  <a:pt x="112568" y="528204"/>
                  <a:pt x="114299" y="462395"/>
                  <a:pt x="135081" y="446809"/>
                </a:cubicBezTo>
                <a:cubicBezTo>
                  <a:pt x="155863" y="431223"/>
                  <a:pt x="187036" y="704850"/>
                  <a:pt x="218209" y="696191"/>
                </a:cubicBezTo>
                <a:cubicBezTo>
                  <a:pt x="249382" y="687532"/>
                  <a:pt x="296141" y="472787"/>
                  <a:pt x="322118" y="394855"/>
                </a:cubicBezTo>
                <a:cubicBezTo>
                  <a:pt x="348095" y="316923"/>
                  <a:pt x="355022" y="232064"/>
                  <a:pt x="374072" y="228600"/>
                </a:cubicBezTo>
                <a:cubicBezTo>
                  <a:pt x="393122" y="225136"/>
                  <a:pt x="408709" y="226868"/>
                  <a:pt x="436418" y="374073"/>
                </a:cubicBezTo>
                <a:cubicBezTo>
                  <a:pt x="464127" y="521278"/>
                  <a:pt x="505691" y="947305"/>
                  <a:pt x="540327" y="1111828"/>
                </a:cubicBezTo>
                <a:cubicBezTo>
                  <a:pt x="574963" y="1276351"/>
                  <a:pt x="607868" y="1343891"/>
                  <a:pt x="644236" y="1361209"/>
                </a:cubicBezTo>
                <a:cubicBezTo>
                  <a:pt x="680604" y="1378527"/>
                  <a:pt x="723900" y="1243446"/>
                  <a:pt x="758536" y="1215737"/>
                </a:cubicBezTo>
                <a:cubicBezTo>
                  <a:pt x="793172" y="1188028"/>
                  <a:pt x="812222" y="1144732"/>
                  <a:pt x="852054" y="1194955"/>
                </a:cubicBezTo>
                <a:cubicBezTo>
                  <a:pt x="891886" y="1245178"/>
                  <a:pt x="949036" y="1465119"/>
                  <a:pt x="997527" y="1517073"/>
                </a:cubicBezTo>
                <a:cubicBezTo>
                  <a:pt x="1046018" y="1569027"/>
                  <a:pt x="1097973" y="1511878"/>
                  <a:pt x="1143000" y="1506682"/>
                </a:cubicBezTo>
                <a:cubicBezTo>
                  <a:pt x="1188027" y="1501487"/>
                  <a:pt x="1224396" y="1456459"/>
                  <a:pt x="1267691" y="1485900"/>
                </a:cubicBezTo>
                <a:cubicBezTo>
                  <a:pt x="1310986" y="1515341"/>
                  <a:pt x="1356013" y="1655619"/>
                  <a:pt x="1402772" y="1683328"/>
                </a:cubicBezTo>
                <a:cubicBezTo>
                  <a:pt x="1449531" y="1711037"/>
                  <a:pt x="1506682" y="1683328"/>
                  <a:pt x="1548245" y="1652155"/>
                </a:cubicBezTo>
                <a:cubicBezTo>
                  <a:pt x="1589808" y="1620982"/>
                  <a:pt x="1607127" y="1529196"/>
                  <a:pt x="1652154" y="1496291"/>
                </a:cubicBezTo>
                <a:cubicBezTo>
                  <a:pt x="1697181" y="1463387"/>
                  <a:pt x="1782041" y="1491096"/>
                  <a:pt x="1818409" y="1454728"/>
                </a:cubicBezTo>
                <a:cubicBezTo>
                  <a:pt x="1854777" y="1418360"/>
                  <a:pt x="1840922" y="1312718"/>
                  <a:pt x="1870363" y="1278082"/>
                </a:cubicBezTo>
                <a:cubicBezTo>
                  <a:pt x="1899804" y="1243446"/>
                  <a:pt x="1969077" y="1269423"/>
                  <a:pt x="1995054" y="1246909"/>
                </a:cubicBezTo>
                <a:cubicBezTo>
                  <a:pt x="2021031" y="1224395"/>
                  <a:pt x="2014104" y="1091045"/>
                  <a:pt x="2026227" y="1143000"/>
                </a:cubicBezTo>
                <a:cubicBezTo>
                  <a:pt x="2038350" y="1194955"/>
                  <a:pt x="2059132" y="1489364"/>
                  <a:pt x="2067791" y="1558637"/>
                </a:cubicBezTo>
                <a:cubicBezTo>
                  <a:pt x="2076450" y="1627910"/>
                  <a:pt x="2074718" y="1556905"/>
                  <a:pt x="2078181" y="1558637"/>
                </a:cubicBezTo>
                <a:cubicBezTo>
                  <a:pt x="2081645" y="1560369"/>
                  <a:pt x="2088572" y="1569028"/>
                  <a:pt x="2088572" y="1569028"/>
                </a:cubicBezTo>
              </a:path>
            </a:pathLst>
          </a:custGeom>
          <a:noFill/>
          <a:ln cap="flat" cmpd="sng" w="508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66"/>
          <p:cNvSpPr txBox="1"/>
          <p:nvPr>
            <p:ph type="title"/>
          </p:nvPr>
        </p:nvSpPr>
        <p:spPr>
          <a:xfrm>
            <a:off x="455613" y="308848"/>
            <a:ext cx="82281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</a:pPr>
            <a:r>
              <a:rPr lang="en-GB"/>
              <a:t>Curve Fitting Problem</a:t>
            </a:r>
            <a:endParaRPr/>
          </a:p>
        </p:txBody>
      </p:sp>
      <p:sp>
        <p:nvSpPr>
          <p:cNvPr id="864" name="Google Shape;864;p66"/>
          <p:cNvSpPr txBox="1"/>
          <p:nvPr>
            <p:ph idx="12" type="sldNum"/>
          </p:nvPr>
        </p:nvSpPr>
        <p:spPr>
          <a:xfrm>
            <a:off x="8878951" y="4897808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65" name="Google Shape;865;p66"/>
          <p:cNvSpPr/>
          <p:nvPr/>
        </p:nvSpPr>
        <p:spPr>
          <a:xfrm>
            <a:off x="455613" y="1332654"/>
            <a:ext cx="7635300" cy="20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Problem</a:t>
            </a: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: Unseen data isn’t available during training.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Char char="•"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How can performance be estimated?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When measuring performance on the training data, there is a tendency to overfit.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6" name="Google Shape;866;p66"/>
          <p:cNvGrpSpPr/>
          <p:nvPr/>
        </p:nvGrpSpPr>
        <p:grpSpPr>
          <a:xfrm>
            <a:off x="3379394" y="2598327"/>
            <a:ext cx="1841863" cy="1654431"/>
            <a:chOff x="3379394" y="2598327"/>
            <a:chExt cx="1841863" cy="1654431"/>
          </a:xfrm>
        </p:grpSpPr>
        <p:sp>
          <p:nvSpPr>
            <p:cNvPr id="867" name="Google Shape;867;p66"/>
            <p:cNvSpPr/>
            <p:nvPr/>
          </p:nvSpPr>
          <p:spPr>
            <a:xfrm>
              <a:off x="3513882" y="2941228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66"/>
            <p:cNvSpPr/>
            <p:nvPr/>
          </p:nvSpPr>
          <p:spPr>
            <a:xfrm>
              <a:off x="3392752" y="2971110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66"/>
            <p:cNvSpPr/>
            <p:nvPr/>
          </p:nvSpPr>
          <p:spPr>
            <a:xfrm>
              <a:off x="3485821" y="3039407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66"/>
            <p:cNvSpPr/>
            <p:nvPr/>
          </p:nvSpPr>
          <p:spPr>
            <a:xfrm>
              <a:off x="3592884" y="3086363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66"/>
            <p:cNvSpPr/>
            <p:nvPr/>
          </p:nvSpPr>
          <p:spPr>
            <a:xfrm>
              <a:off x="4085922" y="3489468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66"/>
            <p:cNvSpPr/>
            <p:nvPr/>
          </p:nvSpPr>
          <p:spPr>
            <a:xfrm>
              <a:off x="5085357" y="3438243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6"/>
            <p:cNvSpPr/>
            <p:nvPr/>
          </p:nvSpPr>
          <p:spPr>
            <a:xfrm>
              <a:off x="5050581" y="3498004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66"/>
            <p:cNvSpPr/>
            <p:nvPr/>
          </p:nvSpPr>
          <p:spPr>
            <a:xfrm>
              <a:off x="4934728" y="3559612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66"/>
            <p:cNvSpPr/>
            <p:nvPr/>
          </p:nvSpPr>
          <p:spPr>
            <a:xfrm>
              <a:off x="4901906" y="3670359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66"/>
            <p:cNvSpPr/>
            <p:nvPr/>
          </p:nvSpPr>
          <p:spPr>
            <a:xfrm>
              <a:off x="4751740" y="3640478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66"/>
            <p:cNvSpPr/>
            <p:nvPr/>
          </p:nvSpPr>
          <p:spPr>
            <a:xfrm>
              <a:off x="4802972" y="3727698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66"/>
            <p:cNvSpPr/>
            <p:nvPr/>
          </p:nvSpPr>
          <p:spPr>
            <a:xfrm>
              <a:off x="4751739" y="3818155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66"/>
            <p:cNvSpPr/>
            <p:nvPr/>
          </p:nvSpPr>
          <p:spPr>
            <a:xfrm>
              <a:off x="4620451" y="3854754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66"/>
            <p:cNvSpPr/>
            <p:nvPr/>
          </p:nvSpPr>
          <p:spPr>
            <a:xfrm>
              <a:off x="4428210" y="3755157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66"/>
            <p:cNvSpPr/>
            <p:nvPr/>
          </p:nvSpPr>
          <p:spPr>
            <a:xfrm>
              <a:off x="4493853" y="3832173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66"/>
            <p:cNvSpPr/>
            <p:nvPr/>
          </p:nvSpPr>
          <p:spPr>
            <a:xfrm>
              <a:off x="4120767" y="3608415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66"/>
            <p:cNvSpPr/>
            <p:nvPr/>
          </p:nvSpPr>
          <p:spPr>
            <a:xfrm>
              <a:off x="4329742" y="3706622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66"/>
            <p:cNvSpPr/>
            <p:nvPr/>
          </p:nvSpPr>
          <p:spPr>
            <a:xfrm>
              <a:off x="4270102" y="3758408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66"/>
            <p:cNvSpPr/>
            <p:nvPr/>
          </p:nvSpPr>
          <p:spPr>
            <a:xfrm>
              <a:off x="4326024" y="3824873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66"/>
            <p:cNvSpPr/>
            <p:nvPr/>
          </p:nvSpPr>
          <p:spPr>
            <a:xfrm>
              <a:off x="5011118" y="3613955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87" name="Google Shape;887;p66"/>
            <p:cNvCxnSpPr/>
            <p:nvPr/>
          </p:nvCxnSpPr>
          <p:spPr>
            <a:xfrm flipH="1" rot="10800000">
              <a:off x="3379394" y="2598327"/>
              <a:ext cx="8400" cy="164670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88" name="Google Shape;888;p66"/>
            <p:cNvCxnSpPr/>
            <p:nvPr/>
          </p:nvCxnSpPr>
          <p:spPr>
            <a:xfrm flipH="1" rot="10800000">
              <a:off x="3379394" y="4244958"/>
              <a:ext cx="1817400" cy="780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89" name="Google Shape;889;p66"/>
            <p:cNvSpPr/>
            <p:nvPr/>
          </p:nvSpPr>
          <p:spPr>
            <a:xfrm>
              <a:off x="3387886" y="2962713"/>
              <a:ext cx="1760654" cy="937541"/>
            </a:xfrm>
            <a:custGeom>
              <a:rect b="b" l="l" r="r" t="t"/>
              <a:pathLst>
                <a:path extrusionOk="0" h="1071475" w="2114900">
                  <a:moveTo>
                    <a:pt x="0" y="0"/>
                  </a:moveTo>
                  <a:cubicBezTo>
                    <a:pt x="66850" y="2337"/>
                    <a:pt x="133700" y="4675"/>
                    <a:pt x="201953" y="39269"/>
                  </a:cubicBezTo>
                  <a:cubicBezTo>
                    <a:pt x="270206" y="73863"/>
                    <a:pt x="352483" y="156141"/>
                    <a:pt x="409516" y="207564"/>
                  </a:cubicBezTo>
                  <a:cubicBezTo>
                    <a:pt x="466549" y="258987"/>
                    <a:pt x="492729" y="291711"/>
                    <a:pt x="544152" y="347809"/>
                  </a:cubicBezTo>
                  <a:cubicBezTo>
                    <a:pt x="595575" y="403907"/>
                    <a:pt x="661023" y="478704"/>
                    <a:pt x="718056" y="544152"/>
                  </a:cubicBezTo>
                  <a:cubicBezTo>
                    <a:pt x="775089" y="609600"/>
                    <a:pt x="836798" y="686268"/>
                    <a:pt x="886351" y="740496"/>
                  </a:cubicBezTo>
                  <a:cubicBezTo>
                    <a:pt x="935904" y="794724"/>
                    <a:pt x="961149" y="822774"/>
                    <a:pt x="1015377" y="869522"/>
                  </a:cubicBezTo>
                  <a:cubicBezTo>
                    <a:pt x="1069605" y="916270"/>
                    <a:pt x="1145337" y="987328"/>
                    <a:pt x="1211720" y="1020987"/>
                  </a:cubicBezTo>
                  <a:cubicBezTo>
                    <a:pt x="1278103" y="1054646"/>
                    <a:pt x="1344485" y="1071475"/>
                    <a:pt x="1413673" y="1071475"/>
                  </a:cubicBezTo>
                  <a:cubicBezTo>
                    <a:pt x="1482861" y="1071475"/>
                    <a:pt x="1559528" y="1053711"/>
                    <a:pt x="1626846" y="1020987"/>
                  </a:cubicBezTo>
                  <a:cubicBezTo>
                    <a:pt x="1694164" y="988263"/>
                    <a:pt x="1736238" y="952735"/>
                    <a:pt x="1817580" y="875132"/>
                  </a:cubicBezTo>
                  <a:cubicBezTo>
                    <a:pt x="1898922" y="797529"/>
                    <a:pt x="2114900" y="555372"/>
                    <a:pt x="2114900" y="555372"/>
                  </a:cubicBezTo>
                  <a:lnTo>
                    <a:pt x="2114900" y="555372"/>
                  </a:lnTo>
                </a:path>
              </a:pathLst>
            </a:custGeom>
            <a:noFill/>
            <a:ln cap="flat" cmpd="sng" w="508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0" name="Google Shape;890;p66"/>
          <p:cNvGrpSpPr/>
          <p:nvPr/>
        </p:nvGrpSpPr>
        <p:grpSpPr>
          <a:xfrm>
            <a:off x="1297769" y="2598327"/>
            <a:ext cx="1841863" cy="1654431"/>
            <a:chOff x="1297769" y="2598327"/>
            <a:chExt cx="1841863" cy="1654431"/>
          </a:xfrm>
        </p:grpSpPr>
        <p:sp>
          <p:nvSpPr>
            <p:cNvPr id="891" name="Google Shape;891;p66"/>
            <p:cNvSpPr/>
            <p:nvPr/>
          </p:nvSpPr>
          <p:spPr>
            <a:xfrm>
              <a:off x="1432257" y="2941228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66"/>
            <p:cNvSpPr/>
            <p:nvPr/>
          </p:nvSpPr>
          <p:spPr>
            <a:xfrm>
              <a:off x="1311127" y="2971110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6"/>
            <p:cNvSpPr/>
            <p:nvPr/>
          </p:nvSpPr>
          <p:spPr>
            <a:xfrm>
              <a:off x="1404196" y="3039407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66"/>
            <p:cNvSpPr/>
            <p:nvPr/>
          </p:nvSpPr>
          <p:spPr>
            <a:xfrm>
              <a:off x="1511259" y="3086363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66"/>
            <p:cNvSpPr/>
            <p:nvPr/>
          </p:nvSpPr>
          <p:spPr>
            <a:xfrm>
              <a:off x="2004297" y="3489468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6"/>
            <p:cNvSpPr/>
            <p:nvPr/>
          </p:nvSpPr>
          <p:spPr>
            <a:xfrm>
              <a:off x="3003732" y="3438243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66"/>
            <p:cNvSpPr/>
            <p:nvPr/>
          </p:nvSpPr>
          <p:spPr>
            <a:xfrm>
              <a:off x="2968956" y="3498004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6"/>
            <p:cNvSpPr/>
            <p:nvPr/>
          </p:nvSpPr>
          <p:spPr>
            <a:xfrm>
              <a:off x="2853103" y="3559612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6"/>
            <p:cNvSpPr/>
            <p:nvPr/>
          </p:nvSpPr>
          <p:spPr>
            <a:xfrm>
              <a:off x="2820281" y="3670359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6"/>
            <p:cNvSpPr/>
            <p:nvPr/>
          </p:nvSpPr>
          <p:spPr>
            <a:xfrm>
              <a:off x="2670115" y="3640478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6"/>
            <p:cNvSpPr/>
            <p:nvPr/>
          </p:nvSpPr>
          <p:spPr>
            <a:xfrm>
              <a:off x="2721347" y="3727698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6"/>
            <p:cNvSpPr/>
            <p:nvPr/>
          </p:nvSpPr>
          <p:spPr>
            <a:xfrm>
              <a:off x="2670114" y="3818155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66"/>
            <p:cNvSpPr/>
            <p:nvPr/>
          </p:nvSpPr>
          <p:spPr>
            <a:xfrm>
              <a:off x="2538827" y="3854754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66"/>
            <p:cNvSpPr/>
            <p:nvPr/>
          </p:nvSpPr>
          <p:spPr>
            <a:xfrm>
              <a:off x="2346585" y="3755157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66"/>
            <p:cNvSpPr/>
            <p:nvPr/>
          </p:nvSpPr>
          <p:spPr>
            <a:xfrm>
              <a:off x="2412228" y="3832173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66"/>
            <p:cNvSpPr/>
            <p:nvPr/>
          </p:nvSpPr>
          <p:spPr>
            <a:xfrm>
              <a:off x="2039143" y="3608415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66"/>
            <p:cNvSpPr/>
            <p:nvPr/>
          </p:nvSpPr>
          <p:spPr>
            <a:xfrm>
              <a:off x="2248117" y="3706622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66"/>
            <p:cNvSpPr/>
            <p:nvPr/>
          </p:nvSpPr>
          <p:spPr>
            <a:xfrm>
              <a:off x="2188477" y="3758408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66"/>
            <p:cNvSpPr/>
            <p:nvPr/>
          </p:nvSpPr>
          <p:spPr>
            <a:xfrm>
              <a:off x="2244399" y="3824873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66"/>
            <p:cNvSpPr/>
            <p:nvPr/>
          </p:nvSpPr>
          <p:spPr>
            <a:xfrm>
              <a:off x="2929493" y="3613955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1" name="Google Shape;911;p66"/>
            <p:cNvCxnSpPr/>
            <p:nvPr/>
          </p:nvCxnSpPr>
          <p:spPr>
            <a:xfrm flipH="1" rot="10800000">
              <a:off x="1297769" y="2598327"/>
              <a:ext cx="8400" cy="164670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912" name="Google Shape;912;p66"/>
            <p:cNvCxnSpPr/>
            <p:nvPr/>
          </p:nvCxnSpPr>
          <p:spPr>
            <a:xfrm flipH="1" rot="10800000">
              <a:off x="1297769" y="4244958"/>
              <a:ext cx="1817400" cy="780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913" name="Google Shape;913;p66"/>
            <p:cNvCxnSpPr/>
            <p:nvPr/>
          </p:nvCxnSpPr>
          <p:spPr>
            <a:xfrm>
              <a:off x="1314076" y="3187469"/>
              <a:ext cx="1788600" cy="694800"/>
            </a:xfrm>
            <a:prstGeom prst="straightConnector1">
              <a:avLst/>
            </a:prstGeom>
            <a:noFill/>
            <a:ln cap="flat" cmpd="sng" w="508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14" name="Google Shape;914;p66"/>
          <p:cNvGrpSpPr/>
          <p:nvPr/>
        </p:nvGrpSpPr>
        <p:grpSpPr>
          <a:xfrm>
            <a:off x="5461017" y="2598327"/>
            <a:ext cx="1841863" cy="1654431"/>
            <a:chOff x="5461017" y="2598327"/>
            <a:chExt cx="1841863" cy="1654431"/>
          </a:xfrm>
        </p:grpSpPr>
        <p:sp>
          <p:nvSpPr>
            <p:cNvPr id="915" name="Google Shape;915;p66"/>
            <p:cNvSpPr/>
            <p:nvPr/>
          </p:nvSpPr>
          <p:spPr>
            <a:xfrm>
              <a:off x="5595506" y="2941228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66"/>
            <p:cNvSpPr/>
            <p:nvPr/>
          </p:nvSpPr>
          <p:spPr>
            <a:xfrm>
              <a:off x="5474376" y="2971110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6"/>
            <p:cNvSpPr/>
            <p:nvPr/>
          </p:nvSpPr>
          <p:spPr>
            <a:xfrm>
              <a:off x="5567445" y="3039407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66"/>
            <p:cNvSpPr/>
            <p:nvPr/>
          </p:nvSpPr>
          <p:spPr>
            <a:xfrm>
              <a:off x="5674507" y="3086363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66"/>
            <p:cNvSpPr/>
            <p:nvPr/>
          </p:nvSpPr>
          <p:spPr>
            <a:xfrm>
              <a:off x="6167545" y="3489468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66"/>
            <p:cNvSpPr/>
            <p:nvPr/>
          </p:nvSpPr>
          <p:spPr>
            <a:xfrm>
              <a:off x="7166980" y="3438243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66"/>
            <p:cNvSpPr/>
            <p:nvPr/>
          </p:nvSpPr>
          <p:spPr>
            <a:xfrm>
              <a:off x="7132205" y="3498004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66"/>
            <p:cNvSpPr/>
            <p:nvPr/>
          </p:nvSpPr>
          <p:spPr>
            <a:xfrm>
              <a:off x="7016352" y="3559612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66"/>
            <p:cNvSpPr/>
            <p:nvPr/>
          </p:nvSpPr>
          <p:spPr>
            <a:xfrm>
              <a:off x="6983530" y="3670359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66"/>
            <p:cNvSpPr/>
            <p:nvPr/>
          </p:nvSpPr>
          <p:spPr>
            <a:xfrm>
              <a:off x="6833364" y="3640478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6"/>
            <p:cNvSpPr/>
            <p:nvPr/>
          </p:nvSpPr>
          <p:spPr>
            <a:xfrm>
              <a:off x="6884595" y="3727698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6"/>
            <p:cNvSpPr/>
            <p:nvPr/>
          </p:nvSpPr>
          <p:spPr>
            <a:xfrm>
              <a:off x="6833362" y="3818155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66"/>
            <p:cNvSpPr/>
            <p:nvPr/>
          </p:nvSpPr>
          <p:spPr>
            <a:xfrm>
              <a:off x="6702075" y="3854754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66"/>
            <p:cNvSpPr/>
            <p:nvPr/>
          </p:nvSpPr>
          <p:spPr>
            <a:xfrm>
              <a:off x="6509833" y="3755157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6"/>
            <p:cNvSpPr/>
            <p:nvPr/>
          </p:nvSpPr>
          <p:spPr>
            <a:xfrm>
              <a:off x="6575476" y="3832173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66"/>
            <p:cNvSpPr/>
            <p:nvPr/>
          </p:nvSpPr>
          <p:spPr>
            <a:xfrm>
              <a:off x="6202391" y="3608415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6"/>
            <p:cNvSpPr/>
            <p:nvPr/>
          </p:nvSpPr>
          <p:spPr>
            <a:xfrm>
              <a:off x="6411365" y="3706622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6"/>
            <p:cNvSpPr/>
            <p:nvPr/>
          </p:nvSpPr>
          <p:spPr>
            <a:xfrm>
              <a:off x="6351726" y="3758408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6"/>
            <p:cNvSpPr/>
            <p:nvPr/>
          </p:nvSpPr>
          <p:spPr>
            <a:xfrm>
              <a:off x="6407648" y="3824873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6"/>
            <p:cNvSpPr/>
            <p:nvPr/>
          </p:nvSpPr>
          <p:spPr>
            <a:xfrm>
              <a:off x="7092741" y="3613955"/>
              <a:ext cx="135900" cy="135900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rgbClr val="5B68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35" name="Google Shape;935;p66"/>
            <p:cNvCxnSpPr/>
            <p:nvPr/>
          </p:nvCxnSpPr>
          <p:spPr>
            <a:xfrm flipH="1" rot="10800000">
              <a:off x="5461017" y="2598327"/>
              <a:ext cx="8400" cy="164670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936" name="Google Shape;936;p66"/>
            <p:cNvCxnSpPr/>
            <p:nvPr/>
          </p:nvCxnSpPr>
          <p:spPr>
            <a:xfrm flipH="1" rot="10800000">
              <a:off x="5461017" y="4244958"/>
              <a:ext cx="1817400" cy="7800"/>
            </a:xfrm>
            <a:prstGeom prst="straightConnector1">
              <a:avLst/>
            </a:prstGeom>
            <a:noFill/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37" name="Google Shape;937;p66"/>
            <p:cNvSpPr/>
            <p:nvPr/>
          </p:nvSpPr>
          <p:spPr>
            <a:xfrm>
              <a:off x="5507198" y="2618674"/>
              <a:ext cx="1743958" cy="1570738"/>
            </a:xfrm>
            <a:custGeom>
              <a:rect b="b" l="l" r="r" t="t"/>
              <a:pathLst>
                <a:path extrusionOk="0" h="2026759" w="2088572">
                  <a:moveTo>
                    <a:pt x="0" y="0"/>
                  </a:moveTo>
                  <a:cubicBezTo>
                    <a:pt x="2597" y="942109"/>
                    <a:pt x="5195" y="1884219"/>
                    <a:pt x="20781" y="2015837"/>
                  </a:cubicBezTo>
                  <a:cubicBezTo>
                    <a:pt x="36367" y="2147455"/>
                    <a:pt x="74468" y="1051214"/>
                    <a:pt x="93518" y="789709"/>
                  </a:cubicBezTo>
                  <a:cubicBezTo>
                    <a:pt x="112568" y="528204"/>
                    <a:pt x="114299" y="462395"/>
                    <a:pt x="135081" y="446809"/>
                  </a:cubicBezTo>
                  <a:cubicBezTo>
                    <a:pt x="155863" y="431223"/>
                    <a:pt x="187036" y="704850"/>
                    <a:pt x="218209" y="696191"/>
                  </a:cubicBezTo>
                  <a:cubicBezTo>
                    <a:pt x="249382" y="687532"/>
                    <a:pt x="296141" y="472787"/>
                    <a:pt x="322118" y="394855"/>
                  </a:cubicBezTo>
                  <a:cubicBezTo>
                    <a:pt x="348095" y="316923"/>
                    <a:pt x="355022" y="232064"/>
                    <a:pt x="374072" y="228600"/>
                  </a:cubicBezTo>
                  <a:cubicBezTo>
                    <a:pt x="393122" y="225136"/>
                    <a:pt x="408709" y="226868"/>
                    <a:pt x="436418" y="374073"/>
                  </a:cubicBezTo>
                  <a:cubicBezTo>
                    <a:pt x="464127" y="521278"/>
                    <a:pt x="505691" y="947305"/>
                    <a:pt x="540327" y="1111828"/>
                  </a:cubicBezTo>
                  <a:cubicBezTo>
                    <a:pt x="574963" y="1276351"/>
                    <a:pt x="607868" y="1343891"/>
                    <a:pt x="644236" y="1361209"/>
                  </a:cubicBezTo>
                  <a:cubicBezTo>
                    <a:pt x="680604" y="1378527"/>
                    <a:pt x="723900" y="1243446"/>
                    <a:pt x="758536" y="1215737"/>
                  </a:cubicBezTo>
                  <a:cubicBezTo>
                    <a:pt x="793172" y="1188028"/>
                    <a:pt x="812222" y="1144732"/>
                    <a:pt x="852054" y="1194955"/>
                  </a:cubicBezTo>
                  <a:cubicBezTo>
                    <a:pt x="891886" y="1245178"/>
                    <a:pt x="949036" y="1465119"/>
                    <a:pt x="997527" y="1517073"/>
                  </a:cubicBezTo>
                  <a:cubicBezTo>
                    <a:pt x="1046018" y="1569027"/>
                    <a:pt x="1097973" y="1511878"/>
                    <a:pt x="1143000" y="1506682"/>
                  </a:cubicBezTo>
                  <a:cubicBezTo>
                    <a:pt x="1188027" y="1501487"/>
                    <a:pt x="1224396" y="1456459"/>
                    <a:pt x="1267691" y="1485900"/>
                  </a:cubicBezTo>
                  <a:cubicBezTo>
                    <a:pt x="1310986" y="1515341"/>
                    <a:pt x="1356013" y="1655619"/>
                    <a:pt x="1402772" y="1683328"/>
                  </a:cubicBezTo>
                  <a:cubicBezTo>
                    <a:pt x="1449531" y="1711037"/>
                    <a:pt x="1506682" y="1683328"/>
                    <a:pt x="1548245" y="1652155"/>
                  </a:cubicBezTo>
                  <a:cubicBezTo>
                    <a:pt x="1589808" y="1620982"/>
                    <a:pt x="1607127" y="1529196"/>
                    <a:pt x="1652154" y="1496291"/>
                  </a:cubicBezTo>
                  <a:cubicBezTo>
                    <a:pt x="1697181" y="1463387"/>
                    <a:pt x="1782041" y="1491096"/>
                    <a:pt x="1818409" y="1454728"/>
                  </a:cubicBezTo>
                  <a:cubicBezTo>
                    <a:pt x="1854777" y="1418360"/>
                    <a:pt x="1840922" y="1312718"/>
                    <a:pt x="1870363" y="1278082"/>
                  </a:cubicBezTo>
                  <a:cubicBezTo>
                    <a:pt x="1899804" y="1243446"/>
                    <a:pt x="1969077" y="1269423"/>
                    <a:pt x="1995054" y="1246909"/>
                  </a:cubicBezTo>
                  <a:cubicBezTo>
                    <a:pt x="2021031" y="1224395"/>
                    <a:pt x="2014104" y="1091045"/>
                    <a:pt x="2026227" y="1143000"/>
                  </a:cubicBezTo>
                  <a:cubicBezTo>
                    <a:pt x="2038350" y="1194955"/>
                    <a:pt x="2059132" y="1489364"/>
                    <a:pt x="2067791" y="1558637"/>
                  </a:cubicBezTo>
                  <a:cubicBezTo>
                    <a:pt x="2076450" y="1627910"/>
                    <a:pt x="2074718" y="1556905"/>
                    <a:pt x="2078181" y="1558637"/>
                  </a:cubicBezTo>
                  <a:cubicBezTo>
                    <a:pt x="2081645" y="1560369"/>
                    <a:pt x="2088572" y="1569028"/>
                    <a:pt x="2088572" y="1569028"/>
                  </a:cubicBezTo>
                </a:path>
              </a:pathLst>
            </a:custGeom>
            <a:noFill/>
            <a:ln cap="flat" cmpd="sng" w="508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8" name="Google Shape;938;p66"/>
          <p:cNvSpPr txBox="1"/>
          <p:nvPr/>
        </p:nvSpPr>
        <p:spPr>
          <a:xfrm>
            <a:off x="1558787" y="4305937"/>
            <a:ext cx="13707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Underfit</a:t>
            </a:r>
            <a:endParaRPr b="1" i="0" sz="1400" u="none" cap="none" strike="noStrike">
              <a:solidFill>
                <a:srgbClr val="163B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6"/>
          <p:cNvSpPr txBox="1"/>
          <p:nvPr/>
        </p:nvSpPr>
        <p:spPr>
          <a:xfrm>
            <a:off x="3708390" y="4311313"/>
            <a:ext cx="10947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Well fit</a:t>
            </a:r>
            <a:endParaRPr b="1" i="0" sz="1400" u="none" cap="none" strike="noStrike">
              <a:solidFill>
                <a:srgbClr val="163B6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6"/>
          <p:cNvSpPr txBox="1"/>
          <p:nvPr/>
        </p:nvSpPr>
        <p:spPr>
          <a:xfrm>
            <a:off x="5758968" y="4316322"/>
            <a:ext cx="12102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Overfit</a:t>
            </a:r>
            <a:endParaRPr b="1" i="0" sz="1400" u="none" cap="none" strike="noStrike">
              <a:solidFill>
                <a:srgbClr val="163B6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7"/>
          <p:cNvSpPr txBox="1"/>
          <p:nvPr>
            <p:ph idx="12" type="sldNum"/>
          </p:nvPr>
        </p:nvSpPr>
        <p:spPr>
          <a:xfrm>
            <a:off x="8878951" y="4897808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46" name="Google Shape;946;p67"/>
          <p:cNvSpPr txBox="1"/>
          <p:nvPr>
            <p:ph type="title"/>
          </p:nvPr>
        </p:nvSpPr>
        <p:spPr>
          <a:xfrm>
            <a:off x="465016" y="334645"/>
            <a:ext cx="82296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</a:pPr>
            <a:r>
              <a:rPr lang="en-GB"/>
              <a:t>Solution: Split Data Into Two Sets</a:t>
            </a:r>
            <a:endParaRPr/>
          </a:p>
        </p:txBody>
      </p:sp>
      <p:pic>
        <p:nvPicPr>
          <p:cNvPr descr="Screen Shot 2017-12-06 at 6.18.55 PM.png" id="947" name="Google Shape;94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291" y="2198184"/>
            <a:ext cx="4406369" cy="2373597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67"/>
          <p:cNvSpPr/>
          <p:nvPr/>
        </p:nvSpPr>
        <p:spPr>
          <a:xfrm>
            <a:off x="638221" y="3904498"/>
            <a:ext cx="4370100" cy="622500"/>
          </a:xfrm>
          <a:prstGeom prst="rect">
            <a:avLst/>
          </a:prstGeom>
          <a:solidFill>
            <a:schemeClr val="accent5">
              <a:alpha val="20000"/>
            </a:schemeClr>
          </a:solidFill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33350" lvl="0" marL="1333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7"/>
          <p:cNvSpPr/>
          <p:nvPr/>
        </p:nvSpPr>
        <p:spPr>
          <a:xfrm>
            <a:off x="636092" y="2433958"/>
            <a:ext cx="4372200" cy="1434300"/>
          </a:xfrm>
          <a:prstGeom prst="rect">
            <a:avLst/>
          </a:prstGeom>
          <a:solidFill>
            <a:schemeClr val="accent2">
              <a:alpha val="24710"/>
            </a:schemeClr>
          </a:solidFill>
          <a:ln cap="flat" cmpd="sng" w="508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33350" lvl="0" marL="1333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67"/>
          <p:cNvSpPr txBox="1"/>
          <p:nvPr/>
        </p:nvSpPr>
        <p:spPr>
          <a:xfrm>
            <a:off x="5146935" y="2896352"/>
            <a:ext cx="1309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Training Set</a:t>
            </a:r>
            <a:endParaRPr/>
          </a:p>
        </p:txBody>
      </p:sp>
      <p:sp>
        <p:nvSpPr>
          <p:cNvPr id="951" name="Google Shape;951;p67"/>
          <p:cNvSpPr txBox="1"/>
          <p:nvPr/>
        </p:nvSpPr>
        <p:spPr>
          <a:xfrm>
            <a:off x="5146935" y="4026508"/>
            <a:ext cx="1216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Testing Set</a:t>
            </a:r>
            <a:endParaRPr/>
          </a:p>
        </p:txBody>
      </p:sp>
      <p:sp>
        <p:nvSpPr>
          <p:cNvPr id="952" name="Google Shape;952;p67"/>
          <p:cNvSpPr/>
          <p:nvPr/>
        </p:nvSpPr>
        <p:spPr>
          <a:xfrm>
            <a:off x="455612" y="1163931"/>
            <a:ext cx="7895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Training Set</a:t>
            </a: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: Data used during the training process.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Test Set</a:t>
            </a: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: Data used to measure performance, simulating unseen data</a:t>
            </a:r>
            <a:r>
              <a:rPr b="0" baseline="3000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953" name="Google Shape;953;p67"/>
          <p:cNvSpPr/>
          <p:nvPr/>
        </p:nvSpPr>
        <p:spPr>
          <a:xfrm>
            <a:off x="5130692" y="4414536"/>
            <a:ext cx="368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600"/>
              <a:buFont typeface="Arial"/>
              <a:buNone/>
            </a:pPr>
            <a:r>
              <a:rPr b="0" baseline="30000" i="0" lang="en-GB" sz="16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0" i="1" lang="en-GB" sz="16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Not used during the training process.</a:t>
            </a:r>
            <a:endParaRPr/>
          </a:p>
        </p:txBody>
      </p:sp>
      <p:sp>
        <p:nvSpPr>
          <p:cNvPr id="954" name="Google Shape;954;p67"/>
          <p:cNvSpPr/>
          <p:nvPr/>
        </p:nvSpPr>
        <p:spPr>
          <a:xfrm>
            <a:off x="2286000" y="4867455"/>
            <a:ext cx="4572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"/>
              <a:buFont typeface="Arial"/>
              <a:buNone/>
            </a:pPr>
            <a:r>
              <a:rPr b="0" i="0" lang="en-GB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*Other names and brands may be claimed as the property of others.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9" name="Google Shape;959;p68"/>
          <p:cNvGrpSpPr/>
          <p:nvPr/>
        </p:nvGrpSpPr>
        <p:grpSpPr>
          <a:xfrm>
            <a:off x="4384067" y="3270590"/>
            <a:ext cx="1691937" cy="1376360"/>
            <a:chOff x="5130730" y="807685"/>
            <a:chExt cx="2535877" cy="2062889"/>
          </a:xfrm>
        </p:grpSpPr>
        <p:grpSp>
          <p:nvGrpSpPr>
            <p:cNvPr id="960" name="Google Shape;960;p68"/>
            <p:cNvGrpSpPr/>
            <p:nvPr/>
          </p:nvGrpSpPr>
          <p:grpSpPr>
            <a:xfrm>
              <a:off x="5130730" y="807685"/>
              <a:ext cx="2535877" cy="2062889"/>
              <a:chOff x="0" y="0"/>
              <a:chExt cx="2535877" cy="2062889"/>
            </a:xfrm>
          </p:grpSpPr>
          <p:pic>
            <p:nvPicPr>
              <p:cNvPr descr="Image" id="961" name="Google Shape;961;p6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2341" y="42267"/>
                <a:ext cx="2262735" cy="20206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2" name="Google Shape;962;p68"/>
              <p:cNvSpPr/>
              <p:nvPr/>
            </p:nvSpPr>
            <p:spPr>
              <a:xfrm>
                <a:off x="749852" y="0"/>
                <a:ext cx="8142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68"/>
              <p:cNvSpPr/>
              <p:nvPr/>
            </p:nvSpPr>
            <p:spPr>
              <a:xfrm>
                <a:off x="1721677" y="474869"/>
                <a:ext cx="8142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68"/>
              <p:cNvSpPr/>
              <p:nvPr/>
            </p:nvSpPr>
            <p:spPr>
              <a:xfrm>
                <a:off x="0" y="244060"/>
                <a:ext cx="8142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65" name="Google Shape;965;p68"/>
            <p:cNvSpPr/>
            <p:nvPr/>
          </p:nvSpPr>
          <p:spPr>
            <a:xfrm>
              <a:off x="5278582" y="831273"/>
              <a:ext cx="2208810" cy="706582"/>
            </a:xfrm>
            <a:custGeom>
              <a:rect b="b" l="l" r="r" t="t"/>
              <a:pathLst>
                <a:path extrusionOk="0" h="706582" w="2208810">
                  <a:moveTo>
                    <a:pt x="0" y="480950"/>
                  </a:moveTo>
                  <a:lnTo>
                    <a:pt x="0" y="273132"/>
                  </a:lnTo>
                  <a:lnTo>
                    <a:pt x="855023" y="0"/>
                  </a:lnTo>
                  <a:lnTo>
                    <a:pt x="1318161" y="47501"/>
                  </a:lnTo>
                  <a:lnTo>
                    <a:pt x="2208810" y="492826"/>
                  </a:lnTo>
                  <a:lnTo>
                    <a:pt x="2137558" y="706582"/>
                  </a:lnTo>
                  <a:lnTo>
                    <a:pt x="2024743" y="641267"/>
                  </a:lnTo>
                  <a:lnTo>
                    <a:pt x="1710047" y="641267"/>
                  </a:lnTo>
                  <a:lnTo>
                    <a:pt x="1229096" y="207818"/>
                  </a:lnTo>
                  <a:lnTo>
                    <a:pt x="765958" y="201880"/>
                  </a:lnTo>
                  <a:lnTo>
                    <a:pt x="391886" y="439387"/>
                  </a:lnTo>
                  <a:lnTo>
                    <a:pt x="95002" y="415636"/>
                  </a:lnTo>
                  <a:lnTo>
                    <a:pt x="0" y="480950"/>
                  </a:lnTo>
                  <a:close/>
                </a:path>
              </a:pathLst>
            </a:custGeom>
            <a:solidFill>
              <a:srgbClr val="FFFF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6" name="Google Shape;966;p68"/>
          <p:cNvGrpSpPr/>
          <p:nvPr/>
        </p:nvGrpSpPr>
        <p:grpSpPr>
          <a:xfrm>
            <a:off x="4374975" y="1734003"/>
            <a:ext cx="1670889" cy="1359238"/>
            <a:chOff x="5130730" y="807685"/>
            <a:chExt cx="2535877" cy="2062889"/>
          </a:xfrm>
        </p:grpSpPr>
        <p:grpSp>
          <p:nvGrpSpPr>
            <p:cNvPr id="967" name="Google Shape;967;p68"/>
            <p:cNvGrpSpPr/>
            <p:nvPr/>
          </p:nvGrpSpPr>
          <p:grpSpPr>
            <a:xfrm>
              <a:off x="5130730" y="807685"/>
              <a:ext cx="2535877" cy="2062889"/>
              <a:chOff x="0" y="0"/>
              <a:chExt cx="2535877" cy="2062889"/>
            </a:xfrm>
          </p:grpSpPr>
          <p:pic>
            <p:nvPicPr>
              <p:cNvPr descr="Image" id="968" name="Google Shape;968;p6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02341" y="42267"/>
                <a:ext cx="2262735" cy="202062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69" name="Google Shape;969;p68"/>
              <p:cNvSpPr/>
              <p:nvPr/>
            </p:nvSpPr>
            <p:spPr>
              <a:xfrm>
                <a:off x="749852" y="0"/>
                <a:ext cx="8142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68"/>
              <p:cNvSpPr/>
              <p:nvPr/>
            </p:nvSpPr>
            <p:spPr>
              <a:xfrm>
                <a:off x="1721677" y="474869"/>
                <a:ext cx="8142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68"/>
              <p:cNvSpPr/>
              <p:nvPr/>
            </p:nvSpPr>
            <p:spPr>
              <a:xfrm>
                <a:off x="0" y="244060"/>
                <a:ext cx="814200" cy="21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45700" spcFirstLastPara="1" rIns="45700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2" name="Google Shape;972;p68"/>
            <p:cNvSpPr/>
            <p:nvPr/>
          </p:nvSpPr>
          <p:spPr>
            <a:xfrm>
              <a:off x="5278582" y="831273"/>
              <a:ext cx="2208810" cy="706582"/>
            </a:xfrm>
            <a:custGeom>
              <a:rect b="b" l="l" r="r" t="t"/>
              <a:pathLst>
                <a:path extrusionOk="0" h="706582" w="2208810">
                  <a:moveTo>
                    <a:pt x="0" y="480950"/>
                  </a:moveTo>
                  <a:lnTo>
                    <a:pt x="0" y="273132"/>
                  </a:lnTo>
                  <a:lnTo>
                    <a:pt x="855023" y="0"/>
                  </a:lnTo>
                  <a:lnTo>
                    <a:pt x="1318161" y="47501"/>
                  </a:lnTo>
                  <a:lnTo>
                    <a:pt x="2208810" y="492826"/>
                  </a:lnTo>
                  <a:lnTo>
                    <a:pt x="2137558" y="706582"/>
                  </a:lnTo>
                  <a:lnTo>
                    <a:pt x="2024743" y="641267"/>
                  </a:lnTo>
                  <a:lnTo>
                    <a:pt x="1710047" y="641267"/>
                  </a:lnTo>
                  <a:lnTo>
                    <a:pt x="1229096" y="207818"/>
                  </a:lnTo>
                  <a:lnTo>
                    <a:pt x="765958" y="201880"/>
                  </a:lnTo>
                  <a:lnTo>
                    <a:pt x="391886" y="439387"/>
                  </a:lnTo>
                  <a:lnTo>
                    <a:pt x="95002" y="415636"/>
                  </a:lnTo>
                  <a:lnTo>
                    <a:pt x="0" y="480950"/>
                  </a:lnTo>
                  <a:close/>
                </a:path>
              </a:pathLst>
            </a:custGeom>
            <a:solidFill>
              <a:srgbClr val="FFFFFF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3" name="Google Shape;973;p68"/>
          <p:cNvSpPr/>
          <p:nvPr/>
        </p:nvSpPr>
        <p:spPr>
          <a:xfrm>
            <a:off x="1729370" y="3612439"/>
            <a:ext cx="2208300" cy="729300"/>
          </a:xfrm>
          <a:prstGeom prst="rect">
            <a:avLst/>
          </a:prstGeom>
          <a:solidFill>
            <a:srgbClr val="FFECCC"/>
          </a:solidFill>
          <a:ln cap="flat" cmpd="sng" w="508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33350" lvl="0" marL="1333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68"/>
          <p:cNvSpPr txBox="1"/>
          <p:nvPr>
            <p:ph idx="12" type="sldNum"/>
          </p:nvPr>
        </p:nvSpPr>
        <p:spPr>
          <a:xfrm>
            <a:off x="8878951" y="4897808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75" name="Google Shape;975;p68"/>
          <p:cNvSpPr txBox="1"/>
          <p:nvPr>
            <p:ph type="title"/>
          </p:nvPr>
        </p:nvSpPr>
        <p:spPr>
          <a:xfrm>
            <a:off x="465016" y="334645"/>
            <a:ext cx="82296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</a:pPr>
            <a:r>
              <a:rPr lang="en-GB"/>
              <a:t>Train-Test Split</a:t>
            </a:r>
            <a:endParaRPr/>
          </a:p>
        </p:txBody>
      </p:sp>
      <p:sp>
        <p:nvSpPr>
          <p:cNvPr id="976" name="Google Shape;976;p68"/>
          <p:cNvSpPr txBox="1"/>
          <p:nvPr/>
        </p:nvSpPr>
        <p:spPr>
          <a:xfrm>
            <a:off x="595352" y="2370528"/>
            <a:ext cx="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68"/>
          <p:cNvSpPr txBox="1"/>
          <p:nvPr/>
        </p:nvSpPr>
        <p:spPr>
          <a:xfrm>
            <a:off x="922760" y="4090625"/>
            <a:ext cx="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68"/>
          <p:cNvSpPr/>
          <p:nvPr/>
        </p:nvSpPr>
        <p:spPr>
          <a:xfrm>
            <a:off x="1729370" y="2118794"/>
            <a:ext cx="2198400" cy="736800"/>
          </a:xfrm>
          <a:prstGeom prst="rect">
            <a:avLst/>
          </a:prstGeom>
          <a:solidFill>
            <a:srgbClr val="C0E3FE"/>
          </a:solidFill>
          <a:ln cap="flat" cmpd="sng" w="508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33350" lvl="0" marL="1333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nir"/>
              <a:buNone/>
            </a:pPr>
            <a:r>
              <a:t/>
            </a:r>
            <a:endParaRPr b="0" i="0" sz="14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creen Shot 2017-12-07 at 5.44.46 PM.png" id="979" name="Google Shape;979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1093" y="2215659"/>
            <a:ext cx="583852" cy="496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2-07 at 6.15.36 PM.png" id="980" name="Google Shape;980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25711" y="2215659"/>
            <a:ext cx="457923" cy="496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2-07 at 6.17.22 PM.png" id="981" name="Google Shape;981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16346" y="2215659"/>
            <a:ext cx="510205" cy="496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2-07 at 6.17.52 PM.png" id="982" name="Google Shape;982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61773" y="3745068"/>
            <a:ext cx="457924" cy="498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12-07 at 6.18.39 PM.png" id="983" name="Google Shape;983;p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56352" y="3745068"/>
            <a:ext cx="510206" cy="498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4" name="Google Shape;984;p68"/>
          <p:cNvCxnSpPr/>
          <p:nvPr/>
        </p:nvCxnSpPr>
        <p:spPr>
          <a:xfrm>
            <a:off x="4058583" y="2459186"/>
            <a:ext cx="2615400" cy="81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85" name="Google Shape;985;p68"/>
          <p:cNvCxnSpPr/>
          <p:nvPr/>
        </p:nvCxnSpPr>
        <p:spPr>
          <a:xfrm rot="10800000">
            <a:off x="5207133" y="2910315"/>
            <a:ext cx="0" cy="64710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986" name="Google Shape;986;p68"/>
          <p:cNvSpPr txBox="1"/>
          <p:nvPr/>
        </p:nvSpPr>
        <p:spPr>
          <a:xfrm>
            <a:off x="5329080" y="3089329"/>
            <a:ext cx="1564500" cy="27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Model Weights</a:t>
            </a:r>
            <a:endParaRPr/>
          </a:p>
        </p:txBody>
      </p:sp>
      <p:pic>
        <p:nvPicPr>
          <p:cNvPr descr="Screen Shot 2017-12-07 at 6.22.03 PM.png" id="987" name="Google Shape;987;p6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78169" y="3745068"/>
            <a:ext cx="525371" cy="5116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8" name="Google Shape;988;p68"/>
          <p:cNvCxnSpPr/>
          <p:nvPr/>
        </p:nvCxnSpPr>
        <p:spPr>
          <a:xfrm>
            <a:off x="4097691" y="4000912"/>
            <a:ext cx="2631000" cy="0"/>
          </a:xfrm>
          <a:prstGeom prst="straightConnector1">
            <a:avLst/>
          </a:prstGeom>
          <a:noFill/>
          <a:ln cap="flat" cmpd="sng" w="50800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89" name="Google Shape;989;p68"/>
          <p:cNvSpPr txBox="1"/>
          <p:nvPr/>
        </p:nvSpPr>
        <p:spPr>
          <a:xfrm>
            <a:off x="2069938" y="2930085"/>
            <a:ext cx="1450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Training Data</a:t>
            </a:r>
            <a:endParaRPr b="1" i="0" sz="18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68"/>
          <p:cNvSpPr txBox="1"/>
          <p:nvPr/>
        </p:nvSpPr>
        <p:spPr>
          <a:xfrm>
            <a:off x="2116425" y="4429318"/>
            <a:ext cx="135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Testing Data</a:t>
            </a:r>
            <a:endParaRPr b="1" i="0" sz="1800" u="none" cap="none" strike="noStrike">
              <a:solidFill>
                <a:srgbClr val="5B68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8"/>
          <p:cNvSpPr/>
          <p:nvPr/>
        </p:nvSpPr>
        <p:spPr>
          <a:xfrm>
            <a:off x="461887" y="1228663"/>
            <a:ext cx="8223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Evaluate trained model on data it hasn’t “seen” before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to simulate real-world inference.</a:t>
            </a:r>
            <a:endParaRPr/>
          </a:p>
        </p:txBody>
      </p:sp>
      <p:sp>
        <p:nvSpPr>
          <p:cNvPr id="992" name="Google Shape;992;p68"/>
          <p:cNvSpPr/>
          <p:nvPr/>
        </p:nvSpPr>
        <p:spPr>
          <a:xfrm>
            <a:off x="6173855" y="2053928"/>
            <a:ext cx="23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“Trained Model”</a:t>
            </a:r>
            <a:endParaRPr/>
          </a:p>
        </p:txBody>
      </p:sp>
      <p:sp>
        <p:nvSpPr>
          <p:cNvPr id="993" name="Google Shape;993;p68"/>
          <p:cNvSpPr/>
          <p:nvPr/>
        </p:nvSpPr>
        <p:spPr>
          <a:xfrm>
            <a:off x="454212" y="2250577"/>
            <a:ext cx="108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/>
          </a:p>
        </p:txBody>
      </p:sp>
      <p:sp>
        <p:nvSpPr>
          <p:cNvPr id="994" name="Google Shape;994;p68"/>
          <p:cNvSpPr/>
          <p:nvPr/>
        </p:nvSpPr>
        <p:spPr>
          <a:xfrm>
            <a:off x="461887" y="3749006"/>
            <a:ext cx="120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Inference</a:t>
            </a:r>
            <a:endParaRPr/>
          </a:p>
        </p:txBody>
      </p:sp>
      <p:sp>
        <p:nvSpPr>
          <p:cNvPr id="995" name="Google Shape;995;p68"/>
          <p:cNvSpPr/>
          <p:nvPr/>
        </p:nvSpPr>
        <p:spPr>
          <a:xfrm>
            <a:off x="6173855" y="3619781"/>
            <a:ext cx="234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6803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rPr>
              <a:t>Prediction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69"/>
          <p:cNvSpPr txBox="1"/>
          <p:nvPr>
            <p:ph type="ctrTitle"/>
          </p:nvPr>
        </p:nvSpPr>
        <p:spPr>
          <a:xfrm>
            <a:off x="483377" y="2633129"/>
            <a:ext cx="8212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Avenir"/>
              <a:buNone/>
            </a:pPr>
            <a:r>
              <a:rPr b="0" i="0" lang="en-GB" sz="5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Python, Jupyter Notebook, Colab</a:t>
            </a:r>
            <a:endParaRPr b="0" i="0" sz="50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001" name="Google Shape;1001;p69"/>
          <p:cNvCxnSpPr/>
          <p:nvPr/>
        </p:nvCxnSpPr>
        <p:spPr>
          <a:xfrm>
            <a:off x="645459" y="3735648"/>
            <a:ext cx="6264600" cy="0"/>
          </a:xfrm>
          <a:prstGeom prst="straightConnector1">
            <a:avLst/>
          </a:prstGeom>
          <a:noFill/>
          <a:ln cap="flat" cmpd="sng" w="19050">
            <a:solidFill>
              <a:srgbClr val="3A9ED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7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 Tools</a:t>
            </a:r>
            <a:endParaRPr/>
          </a:p>
        </p:txBody>
      </p:sp>
      <p:pic>
        <p:nvPicPr>
          <p:cNvPr id="1007" name="Google Shape;100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825" y="1328750"/>
            <a:ext cx="2278325" cy="7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70"/>
          <p:cNvSpPr txBox="1"/>
          <p:nvPr/>
        </p:nvSpPr>
        <p:spPr>
          <a:xfrm>
            <a:off x="1020300" y="2098025"/>
            <a:ext cx="7412100" cy="271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50">
                <a:solidFill>
                  <a:srgbClr val="FFFFFF"/>
                </a:solidFill>
              </a:rPr>
              <a:t>Anaconda is the world’s most popular Python data science platform (Everything you need </a:t>
            </a:r>
            <a:r>
              <a:rPr i="1" lang="en-GB" sz="2050">
                <a:solidFill>
                  <a:srgbClr val="FFFFFF"/>
                </a:solidFill>
              </a:rPr>
              <a:t>'out of the box'</a:t>
            </a:r>
            <a:r>
              <a:rPr lang="en-GB" sz="2050">
                <a:solidFill>
                  <a:srgbClr val="FFFFFF"/>
                </a:solidFill>
              </a:rPr>
              <a:t>).</a:t>
            </a:r>
            <a:endParaRPr sz="2050">
              <a:solidFill>
                <a:srgbClr val="FFFFFF"/>
              </a:solidFill>
            </a:endParaRPr>
          </a:p>
          <a:p>
            <a:pPr indent="-371475" lvl="0" marL="6731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50"/>
              <a:buChar char="■"/>
            </a:pPr>
            <a:r>
              <a:rPr lang="en-GB" sz="2050">
                <a:solidFill>
                  <a:srgbClr val="FFFFFF"/>
                </a:solidFill>
              </a:rPr>
              <a:t>​Includes: ​</a:t>
            </a:r>
            <a:endParaRPr sz="2050">
              <a:solidFill>
                <a:srgbClr val="FFFFFF"/>
              </a:solidFill>
            </a:endParaRPr>
          </a:p>
          <a:p>
            <a:pPr indent="-371475" lvl="1" marL="1562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Char char="○"/>
            </a:pPr>
            <a:r>
              <a:rPr lang="en-GB" sz="2050">
                <a:solidFill>
                  <a:srgbClr val="FFFFFF"/>
                </a:solidFill>
              </a:rPr>
              <a:t>Spyder (IDE/editor - like pycharm) and Jupyter</a:t>
            </a:r>
            <a:endParaRPr b="1" sz="225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GB" sz="2250"/>
              <a:t>Download:</a:t>
            </a:r>
            <a:r>
              <a:rPr lang="en-GB" sz="2250"/>
              <a:t> </a:t>
            </a:r>
            <a:r>
              <a:rPr lang="en-GB" sz="2250" u="sng">
                <a:solidFill>
                  <a:srgbClr val="106BCC"/>
                </a:solidFill>
                <a:hlinkClick r:id="rId4"/>
              </a:rPr>
              <a:t>https://www.anaconda.com/download/</a:t>
            </a:r>
            <a:endParaRPr sz="2250" u="sng">
              <a:solidFill>
                <a:srgbClr val="106BCC"/>
              </a:solidFill>
              <a:hlinkClick r:id="rId5"/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250"/>
              <a:t> </a:t>
            </a:r>
            <a:endParaRPr sz="225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7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 Tools - Spyder</a:t>
            </a:r>
            <a:endParaRPr/>
          </a:p>
        </p:txBody>
      </p:sp>
      <p:sp>
        <p:nvSpPr>
          <p:cNvPr id="1014" name="Google Shape;1014;p71"/>
          <p:cNvSpPr txBox="1"/>
          <p:nvPr/>
        </p:nvSpPr>
        <p:spPr>
          <a:xfrm>
            <a:off x="3072900" y="1326375"/>
            <a:ext cx="54555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2250">
                <a:solidFill>
                  <a:srgbClr val="B7B7B7"/>
                </a:solidFill>
              </a:rPr>
              <a:t>Spyder is the Scientific PYthon Development EnviRonment</a:t>
            </a:r>
            <a:endParaRPr sz="2250" u="sng">
              <a:solidFill>
                <a:srgbClr val="B7B7B7"/>
              </a:solidFill>
              <a:hlinkClick r:id="rId3"/>
            </a:endParaRPr>
          </a:p>
          <a:p>
            <a:pPr indent="0" lvl="0" marL="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GB" sz="2250"/>
              <a:t> </a:t>
            </a:r>
            <a:endParaRPr sz="2250"/>
          </a:p>
        </p:txBody>
      </p:sp>
      <p:pic>
        <p:nvPicPr>
          <p:cNvPr id="1015" name="Google Shape;101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4388" y="1277150"/>
            <a:ext cx="1085875" cy="10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1525" y="2246900"/>
            <a:ext cx="4432923" cy="27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71"/>
          <p:cNvSpPr txBox="1"/>
          <p:nvPr/>
        </p:nvSpPr>
        <p:spPr>
          <a:xfrm>
            <a:off x="122400" y="3069225"/>
            <a:ext cx="38028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Spyder is an 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Integrated Development Environment </a:t>
            </a:r>
            <a:r>
              <a:rPr b="1" lang="en-GB" sz="1600">
                <a:solidFill>
                  <a:srgbClr val="FFFFFF"/>
                </a:solidFill>
              </a:rPr>
              <a:t>(IDE)</a:t>
            </a:r>
            <a:endParaRPr sz="225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7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 Tools - PyCharm</a:t>
            </a:r>
            <a:endParaRPr/>
          </a:p>
        </p:txBody>
      </p:sp>
      <p:sp>
        <p:nvSpPr>
          <p:cNvPr id="1023" name="Google Shape;1023;p72"/>
          <p:cNvSpPr txBox="1"/>
          <p:nvPr/>
        </p:nvSpPr>
        <p:spPr>
          <a:xfrm>
            <a:off x="122400" y="3069225"/>
            <a:ext cx="38028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PyCharm is an 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Integrated Development Environment </a:t>
            </a:r>
            <a:r>
              <a:rPr b="1" lang="en-GB" sz="1600">
                <a:solidFill>
                  <a:srgbClr val="FFFFFF"/>
                </a:solidFill>
              </a:rPr>
              <a:t>(IDE)</a:t>
            </a:r>
            <a:endParaRPr sz="2250">
              <a:solidFill>
                <a:srgbClr val="FFFFFF"/>
              </a:solidFill>
            </a:endParaRPr>
          </a:p>
        </p:txBody>
      </p:sp>
      <p:pic>
        <p:nvPicPr>
          <p:cNvPr id="1024" name="Google Shape;102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875" y="1296525"/>
            <a:ext cx="1122175" cy="11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9575" y="1482575"/>
            <a:ext cx="4914005" cy="2812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Programming Tools - Jupyter</a:t>
            </a:r>
            <a:endParaRPr/>
          </a:p>
        </p:txBody>
      </p:sp>
      <p:pic>
        <p:nvPicPr>
          <p:cNvPr id="1031" name="Google Shape;103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338" y="1284375"/>
            <a:ext cx="1449425" cy="14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5" y="1741275"/>
            <a:ext cx="4236145" cy="300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73"/>
          <p:cNvSpPr txBox="1"/>
          <p:nvPr/>
        </p:nvSpPr>
        <p:spPr>
          <a:xfrm>
            <a:off x="4987450" y="2502725"/>
            <a:ext cx="3979200" cy="22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FFFFFF"/>
                </a:solidFill>
              </a:rPr>
              <a:t>The </a:t>
            </a:r>
            <a:r>
              <a:rPr b="1" lang="en-GB" sz="1550">
                <a:solidFill>
                  <a:srgbClr val="FFFFFF"/>
                </a:solidFill>
              </a:rPr>
              <a:t>Jupyter Notebook</a:t>
            </a:r>
            <a:r>
              <a:rPr lang="en-GB" sz="1550">
                <a:solidFill>
                  <a:srgbClr val="FFFFFF"/>
                </a:solidFill>
              </a:rPr>
              <a:t> is an open-source web application that allows you to create and share documents that contain live code, equations, visualizations and narrative text.</a:t>
            </a:r>
            <a:endParaRPr sz="1550">
              <a:solidFill>
                <a:srgbClr val="FFFFFF"/>
              </a:solidFill>
            </a:endParaRPr>
          </a:p>
        </p:txBody>
      </p:sp>
      <p:sp>
        <p:nvSpPr>
          <p:cNvPr id="1034" name="Google Shape;1034;p73"/>
          <p:cNvSpPr txBox="1"/>
          <p:nvPr/>
        </p:nvSpPr>
        <p:spPr>
          <a:xfrm>
            <a:off x="0" y="4784400"/>
            <a:ext cx="87804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D9D9D9"/>
                </a:solidFill>
              </a:rPr>
              <a:t>https://nbviewer.jupyter.org/github/waltherg/notebooks/blob/master/2013-12-03-Crank_Nicolson.ipynb</a:t>
            </a:r>
            <a:endParaRPr sz="10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Syllabus - Policy</a:t>
            </a:r>
            <a:endParaRPr/>
          </a:p>
        </p:txBody>
      </p:sp>
      <p:sp>
        <p:nvSpPr>
          <p:cNvPr id="195" name="Google Shape;195;p38"/>
          <p:cNvSpPr txBox="1"/>
          <p:nvPr>
            <p:ph idx="1" type="body"/>
          </p:nvPr>
        </p:nvSpPr>
        <p:spPr>
          <a:xfrm>
            <a:off x="387900" y="1489825"/>
            <a:ext cx="8368200" cy="3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AutoNum type="arabicPeriod"/>
            </a:pPr>
            <a:r>
              <a:rPr lang="en-GB" sz="2400">
                <a:latin typeface="Roboto Slab"/>
                <a:ea typeface="Roboto Slab"/>
                <a:cs typeface="Roboto Slab"/>
                <a:sym typeface="Roboto Slab"/>
              </a:rPr>
              <a:t>Course Syllabus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Slab"/>
              <a:buAutoNum type="arabicPeriod"/>
            </a:pPr>
            <a:r>
              <a:rPr lang="en-GB" sz="2400">
                <a:latin typeface="Roboto Slab"/>
                <a:ea typeface="Roboto Slab"/>
                <a:cs typeface="Roboto Slab"/>
                <a:sym typeface="Roboto Slab"/>
              </a:rPr>
              <a:t>Homeworks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Slab"/>
              <a:buAutoNum type="alphaLcPeriod"/>
            </a:pPr>
            <a:r>
              <a:rPr lang="en-GB" sz="2400">
                <a:latin typeface="Roboto Slab"/>
                <a:ea typeface="Roboto Slab"/>
                <a:cs typeface="Roboto Slab"/>
                <a:sym typeface="Roboto Slab"/>
              </a:rPr>
              <a:t>8 homeworks: due 1 hour before the next class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 Slab"/>
              <a:buAutoNum type="arabicPeriod"/>
            </a:pPr>
            <a:r>
              <a:rPr lang="en-GB" sz="2400">
                <a:latin typeface="Roboto Slab"/>
                <a:ea typeface="Roboto Slab"/>
                <a:cs typeface="Roboto Slab"/>
                <a:sym typeface="Roboto Slab"/>
              </a:rPr>
              <a:t>Submission: Github/Gitlab/Bitbucket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ww.python.org/static/community_logos/python-logo-master-v3-TM.png" id="1039" name="Google Shape;103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2101" y="2031649"/>
            <a:ext cx="2775271" cy="937405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74"/>
          <p:cNvSpPr txBox="1"/>
          <p:nvPr>
            <p:ph idx="12" type="sldNum"/>
          </p:nvPr>
        </p:nvSpPr>
        <p:spPr>
          <a:xfrm>
            <a:off x="8878951" y="4897808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41" name="Google Shape;1041;p74"/>
          <p:cNvSpPr txBox="1"/>
          <p:nvPr>
            <p:ph type="title"/>
          </p:nvPr>
        </p:nvSpPr>
        <p:spPr>
          <a:xfrm>
            <a:off x="465016" y="334645"/>
            <a:ext cx="82296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</a:pPr>
            <a:r>
              <a:rPr lang="en-GB"/>
              <a:t>Python* Libraries</a:t>
            </a:r>
            <a:endParaRPr/>
          </a:p>
        </p:txBody>
      </p:sp>
      <p:grpSp>
        <p:nvGrpSpPr>
          <p:cNvPr id="1042" name="Google Shape;1042;p74"/>
          <p:cNvGrpSpPr/>
          <p:nvPr/>
        </p:nvGrpSpPr>
        <p:grpSpPr>
          <a:xfrm>
            <a:off x="637960" y="1062782"/>
            <a:ext cx="2802000" cy="983200"/>
            <a:chOff x="568694" y="1062782"/>
            <a:chExt cx="2802000" cy="983200"/>
          </a:xfrm>
        </p:grpSpPr>
        <p:pic>
          <p:nvPicPr>
            <p:cNvPr descr="Shape 499" id="1043" name="Google Shape;1043;p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9435" y="1062782"/>
              <a:ext cx="1602412" cy="6713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4" name="Google Shape;1044;p74"/>
            <p:cNvSpPr txBox="1"/>
            <p:nvPr/>
          </p:nvSpPr>
          <p:spPr>
            <a:xfrm>
              <a:off x="568694" y="1769082"/>
              <a:ext cx="2802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6803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rPr>
                <a:t>Fast numerical computing</a:t>
              </a:r>
              <a:endParaRPr/>
            </a:p>
          </p:txBody>
        </p:sp>
      </p:grpSp>
      <p:grpSp>
        <p:nvGrpSpPr>
          <p:cNvPr id="1045" name="Google Shape;1045;p74"/>
          <p:cNvGrpSpPr/>
          <p:nvPr/>
        </p:nvGrpSpPr>
        <p:grpSpPr>
          <a:xfrm>
            <a:off x="5301273" y="1062782"/>
            <a:ext cx="3384000" cy="870662"/>
            <a:chOff x="5877814" y="1131490"/>
            <a:chExt cx="3384000" cy="870662"/>
          </a:xfrm>
        </p:grpSpPr>
        <p:sp>
          <p:nvSpPr>
            <p:cNvPr id="1046" name="Google Shape;1046;p74"/>
            <p:cNvSpPr txBox="1"/>
            <p:nvPr/>
          </p:nvSpPr>
          <p:spPr>
            <a:xfrm>
              <a:off x="5877814" y="1725252"/>
              <a:ext cx="3384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6803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rPr>
                <a:t>Data analysis and manipulation</a:t>
              </a:r>
              <a:endParaRPr/>
            </a:p>
          </p:txBody>
        </p:sp>
        <p:pic>
          <p:nvPicPr>
            <p:cNvPr descr="Shape 500" id="1047" name="Google Shape;1047;p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05114" y="1131490"/>
              <a:ext cx="2777246" cy="5785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8" name="Google Shape;1048;p74"/>
          <p:cNvGrpSpPr/>
          <p:nvPr/>
        </p:nvGrpSpPr>
        <p:grpSpPr>
          <a:xfrm>
            <a:off x="693275" y="2725301"/>
            <a:ext cx="2066864" cy="1077098"/>
            <a:chOff x="460354" y="2820169"/>
            <a:chExt cx="2066864" cy="1077098"/>
          </a:xfrm>
        </p:grpSpPr>
        <p:sp>
          <p:nvSpPr>
            <p:cNvPr id="1049" name="Google Shape;1049;p74"/>
            <p:cNvSpPr txBox="1"/>
            <p:nvPr/>
          </p:nvSpPr>
          <p:spPr>
            <a:xfrm>
              <a:off x="606754" y="3620367"/>
              <a:ext cx="1854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6803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rPr>
                <a:t>Machine learning</a:t>
              </a:r>
              <a:endParaRPr/>
            </a:p>
          </p:txBody>
        </p:sp>
        <p:pic>
          <p:nvPicPr>
            <p:cNvPr descr="Shape 498" id="1050" name="Google Shape;1050;p7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0354" y="2820169"/>
              <a:ext cx="2066864" cy="7492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1" name="Google Shape;1051;p74"/>
          <p:cNvGrpSpPr/>
          <p:nvPr/>
        </p:nvGrpSpPr>
        <p:grpSpPr>
          <a:xfrm>
            <a:off x="5595680" y="2573695"/>
            <a:ext cx="3346771" cy="1144670"/>
            <a:chOff x="5631989" y="2549881"/>
            <a:chExt cx="3346771" cy="1144670"/>
          </a:xfrm>
        </p:grpSpPr>
        <p:pic>
          <p:nvPicPr>
            <p:cNvPr descr="Shape 501" id="1052" name="Google Shape;1052;p7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631989" y="2549881"/>
              <a:ext cx="3346771" cy="749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3" name="Google Shape;1053;p74"/>
            <p:cNvSpPr txBox="1"/>
            <p:nvPr/>
          </p:nvSpPr>
          <p:spPr>
            <a:xfrm>
              <a:off x="6674717" y="3417651"/>
              <a:ext cx="1401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6803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rPr>
                <a:t>Visualization</a:t>
              </a:r>
              <a:endParaRPr b="1" i="0" sz="1400" u="none" cap="none" strike="noStrike">
                <a:solidFill>
                  <a:srgbClr val="5B680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4" name="Google Shape;1054;p74"/>
          <p:cNvGrpSpPr/>
          <p:nvPr/>
        </p:nvGrpSpPr>
        <p:grpSpPr>
          <a:xfrm>
            <a:off x="3087844" y="3099908"/>
            <a:ext cx="2440729" cy="1482692"/>
            <a:chOff x="3072101" y="3310049"/>
            <a:chExt cx="2440729" cy="1482692"/>
          </a:xfrm>
        </p:grpSpPr>
        <p:pic>
          <p:nvPicPr>
            <p:cNvPr descr="Image" id="1055" name="Google Shape;1055;p7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072101" y="3342328"/>
              <a:ext cx="1261314" cy="10744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6" name="Google Shape;1056;p74"/>
            <p:cNvSpPr txBox="1"/>
            <p:nvPr/>
          </p:nvSpPr>
          <p:spPr>
            <a:xfrm>
              <a:off x="3638214" y="4515841"/>
              <a:ext cx="1563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B6803"/>
                </a:buClr>
                <a:buSzPts val="1400"/>
                <a:buFont typeface="Arial"/>
                <a:buNone/>
              </a:pPr>
              <a:r>
                <a:rPr b="1" i="0" lang="en-GB" sz="1400" u="none" cap="none" strike="noStrike">
                  <a:solidFill>
                    <a:srgbClr val="5B6803"/>
                  </a:solidFill>
                  <a:latin typeface="Arial"/>
                  <a:ea typeface="Arial"/>
                  <a:cs typeface="Arial"/>
                  <a:sym typeface="Arial"/>
                </a:rPr>
                <a:t>Deep Learning</a:t>
              </a:r>
              <a:endParaRPr/>
            </a:p>
          </p:txBody>
        </p:sp>
        <p:pic>
          <p:nvPicPr>
            <p:cNvPr descr="Image" id="1057" name="Google Shape;1057;p7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358496" y="3310049"/>
              <a:ext cx="1154334" cy="11390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8" name="Google Shape;1058;p74"/>
          <p:cNvSpPr/>
          <p:nvPr/>
        </p:nvSpPr>
        <p:spPr>
          <a:xfrm>
            <a:off x="2286000" y="4867455"/>
            <a:ext cx="4572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"/>
              <a:buFont typeface="Arial"/>
              <a:buNone/>
            </a:pPr>
            <a:r>
              <a:rPr b="0" i="0" lang="en-GB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*Other names and brands may be claimed as the property of others.</a:t>
            </a:r>
            <a:endParaRPr/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75"/>
          <p:cNvSpPr/>
          <p:nvPr/>
        </p:nvSpPr>
        <p:spPr>
          <a:xfrm>
            <a:off x="559930" y="1086807"/>
            <a:ext cx="38271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Polyglot analysis environment—blends multiple languages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Jupyter is an anagram of: Julia, Python, and R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Supports multiple content types: code, narrative text, images, movies, etc.</a:t>
            </a:r>
            <a:endParaRPr/>
          </a:p>
        </p:txBody>
      </p:sp>
      <p:sp>
        <p:nvSpPr>
          <p:cNvPr id="1064" name="Google Shape;1064;p75"/>
          <p:cNvSpPr txBox="1"/>
          <p:nvPr/>
        </p:nvSpPr>
        <p:spPr>
          <a:xfrm>
            <a:off x="398352" y="296172"/>
            <a:ext cx="843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venir"/>
              <a:buNone/>
            </a:pPr>
            <a:r>
              <a:rPr b="0" i="0" lang="en-GB" sz="3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Introduction to Jupyter Notebook</a:t>
            </a:r>
            <a:endParaRPr/>
          </a:p>
        </p:txBody>
      </p:sp>
      <p:sp>
        <p:nvSpPr>
          <p:cNvPr id="1065" name="Google Shape;1065;p75"/>
          <p:cNvSpPr/>
          <p:nvPr/>
        </p:nvSpPr>
        <p:spPr>
          <a:xfrm>
            <a:off x="398352" y="2183144"/>
            <a:ext cx="3755400" cy="240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75"/>
          <p:cNvSpPr/>
          <p:nvPr/>
        </p:nvSpPr>
        <p:spPr>
          <a:xfrm>
            <a:off x="5277024" y="4540435"/>
            <a:ext cx="3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Source: http://jupyter.org/</a:t>
            </a:r>
            <a:endParaRPr/>
          </a:p>
        </p:txBody>
      </p:sp>
      <p:pic>
        <p:nvPicPr>
          <p:cNvPr id="1067" name="Google Shape;106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9661" y="816144"/>
            <a:ext cx="3415605" cy="3850427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75"/>
          <p:cNvSpPr txBox="1"/>
          <p:nvPr>
            <p:ph idx="12" type="sldNum"/>
          </p:nvPr>
        </p:nvSpPr>
        <p:spPr>
          <a:xfrm>
            <a:off x="7693573" y="4803226"/>
            <a:ext cx="1324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76"/>
          <p:cNvSpPr/>
          <p:nvPr/>
        </p:nvSpPr>
        <p:spPr>
          <a:xfrm>
            <a:off x="559930" y="1086807"/>
            <a:ext cx="38271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Polyglot analysis environment—blends multiple languages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Jupyter is an anagram of: Julia, Python, and R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Supports multiple content types: code, narrative text, images, movies, etc.</a:t>
            </a:r>
            <a:endParaRPr/>
          </a:p>
        </p:txBody>
      </p:sp>
      <p:sp>
        <p:nvSpPr>
          <p:cNvPr id="1074" name="Google Shape;1074;p76"/>
          <p:cNvSpPr txBox="1"/>
          <p:nvPr/>
        </p:nvSpPr>
        <p:spPr>
          <a:xfrm>
            <a:off x="398352" y="296172"/>
            <a:ext cx="843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venir"/>
              <a:buNone/>
            </a:pPr>
            <a:r>
              <a:rPr b="0" i="0" lang="en-GB" sz="3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Introduction to Jupyter Notebook</a:t>
            </a:r>
            <a:endParaRPr/>
          </a:p>
        </p:txBody>
      </p:sp>
      <p:sp>
        <p:nvSpPr>
          <p:cNvPr id="1075" name="Google Shape;1075;p76"/>
          <p:cNvSpPr/>
          <p:nvPr/>
        </p:nvSpPr>
        <p:spPr>
          <a:xfrm>
            <a:off x="398352" y="3190672"/>
            <a:ext cx="3755400" cy="13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76"/>
          <p:cNvSpPr/>
          <p:nvPr/>
        </p:nvSpPr>
        <p:spPr>
          <a:xfrm>
            <a:off x="5277024" y="4540435"/>
            <a:ext cx="3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Source: http://jupyter.org/</a:t>
            </a:r>
            <a:endParaRPr/>
          </a:p>
        </p:txBody>
      </p:sp>
      <p:pic>
        <p:nvPicPr>
          <p:cNvPr id="1077" name="Google Shape;107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9661" y="816144"/>
            <a:ext cx="3415605" cy="3850427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6"/>
          <p:cNvSpPr txBox="1"/>
          <p:nvPr>
            <p:ph idx="12" type="sldNum"/>
          </p:nvPr>
        </p:nvSpPr>
        <p:spPr>
          <a:xfrm>
            <a:off x="7693573" y="4803226"/>
            <a:ext cx="1324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7"/>
          <p:cNvSpPr txBox="1"/>
          <p:nvPr/>
        </p:nvSpPr>
        <p:spPr>
          <a:xfrm>
            <a:off x="398352" y="296172"/>
            <a:ext cx="843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venir"/>
              <a:buNone/>
            </a:pPr>
            <a:r>
              <a:rPr b="0" i="0" lang="en-GB" sz="3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Introduction to Jupyter Notebook</a:t>
            </a:r>
            <a:endParaRPr/>
          </a:p>
        </p:txBody>
      </p:sp>
      <p:sp>
        <p:nvSpPr>
          <p:cNvPr id="1084" name="Google Shape;1084;p77"/>
          <p:cNvSpPr/>
          <p:nvPr/>
        </p:nvSpPr>
        <p:spPr>
          <a:xfrm>
            <a:off x="559930" y="1086807"/>
            <a:ext cx="3827100" cy="31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Polyglot analysis environment—blends multiple languages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Jupyter is an anagram of: Julia, Python, and R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Supports multiple content types: code, narrative text, images, movies, etc.</a:t>
            </a:r>
            <a:endParaRPr/>
          </a:p>
        </p:txBody>
      </p:sp>
      <p:sp>
        <p:nvSpPr>
          <p:cNvPr id="1085" name="Google Shape;1085;p77"/>
          <p:cNvSpPr/>
          <p:nvPr/>
        </p:nvSpPr>
        <p:spPr>
          <a:xfrm>
            <a:off x="5277024" y="4540435"/>
            <a:ext cx="3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Source: http://jupyter.org/</a:t>
            </a:r>
            <a:endParaRPr/>
          </a:p>
        </p:txBody>
      </p:sp>
      <p:pic>
        <p:nvPicPr>
          <p:cNvPr id="1086" name="Google Shape;108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9661" y="816144"/>
            <a:ext cx="3415605" cy="3850427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77"/>
          <p:cNvSpPr txBox="1"/>
          <p:nvPr>
            <p:ph idx="12" type="sldNum"/>
          </p:nvPr>
        </p:nvSpPr>
        <p:spPr>
          <a:xfrm>
            <a:off x="7693573" y="4803226"/>
            <a:ext cx="1324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78"/>
          <p:cNvSpPr/>
          <p:nvPr/>
        </p:nvSpPr>
        <p:spPr>
          <a:xfrm>
            <a:off x="628023" y="1361872"/>
            <a:ext cx="38271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HTML &amp; Markdown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LaTeX (equations)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Code</a:t>
            </a:r>
            <a:endParaRPr/>
          </a:p>
        </p:txBody>
      </p:sp>
      <p:sp>
        <p:nvSpPr>
          <p:cNvPr id="1093" name="Google Shape;1093;p78"/>
          <p:cNvSpPr txBox="1"/>
          <p:nvPr/>
        </p:nvSpPr>
        <p:spPr>
          <a:xfrm>
            <a:off x="398352" y="296172"/>
            <a:ext cx="843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venir"/>
              <a:buNone/>
            </a:pPr>
            <a:r>
              <a:rPr b="0" i="0" lang="en-GB" sz="3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Introduction to Jupyter Notebook</a:t>
            </a:r>
            <a:endParaRPr/>
          </a:p>
        </p:txBody>
      </p:sp>
      <p:sp>
        <p:nvSpPr>
          <p:cNvPr id="1094" name="Google Shape;1094;p78"/>
          <p:cNvSpPr/>
          <p:nvPr/>
        </p:nvSpPr>
        <p:spPr>
          <a:xfrm>
            <a:off x="5277024" y="4540435"/>
            <a:ext cx="3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Source: http://jupyter.org/</a:t>
            </a:r>
            <a:endParaRPr/>
          </a:p>
        </p:txBody>
      </p:sp>
      <p:pic>
        <p:nvPicPr>
          <p:cNvPr id="1095" name="Google Shape;109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9661" y="816144"/>
            <a:ext cx="3415605" cy="3850427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Google Shape;1096;p78"/>
          <p:cNvSpPr txBox="1"/>
          <p:nvPr>
            <p:ph idx="12" type="sldNum"/>
          </p:nvPr>
        </p:nvSpPr>
        <p:spPr>
          <a:xfrm>
            <a:off x="7693573" y="4803226"/>
            <a:ext cx="1324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79"/>
          <p:cNvSpPr/>
          <p:nvPr/>
        </p:nvSpPr>
        <p:spPr>
          <a:xfrm>
            <a:off x="628023" y="1361872"/>
            <a:ext cx="38271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HTML &amp; Markdown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LaTeX (equations)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Code</a:t>
            </a:r>
            <a:endParaRPr/>
          </a:p>
        </p:txBody>
      </p:sp>
      <p:sp>
        <p:nvSpPr>
          <p:cNvPr id="1102" name="Google Shape;1102;p79"/>
          <p:cNvSpPr txBox="1"/>
          <p:nvPr/>
        </p:nvSpPr>
        <p:spPr>
          <a:xfrm>
            <a:off x="398352" y="296172"/>
            <a:ext cx="843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venir"/>
              <a:buNone/>
            </a:pPr>
            <a:r>
              <a:rPr b="0" i="0" lang="en-GB" sz="3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Introduction to Jupyter Notebook</a:t>
            </a:r>
            <a:endParaRPr/>
          </a:p>
        </p:txBody>
      </p:sp>
      <p:sp>
        <p:nvSpPr>
          <p:cNvPr id="1103" name="Google Shape;1103;p79"/>
          <p:cNvSpPr/>
          <p:nvPr/>
        </p:nvSpPr>
        <p:spPr>
          <a:xfrm>
            <a:off x="5277024" y="4540435"/>
            <a:ext cx="3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Source: http://jupyter.org/</a:t>
            </a:r>
            <a:endParaRPr/>
          </a:p>
        </p:txBody>
      </p:sp>
      <p:pic>
        <p:nvPicPr>
          <p:cNvPr id="1104" name="Google Shape;110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9661" y="816144"/>
            <a:ext cx="3415605" cy="38504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5" name="Google Shape;1105;p79"/>
          <p:cNvCxnSpPr/>
          <p:nvPr/>
        </p:nvCxnSpPr>
        <p:spPr>
          <a:xfrm flipH="1" rot="10800000">
            <a:off x="3432248" y="1591169"/>
            <a:ext cx="2398500" cy="1200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06" name="Google Shape;1106;p79"/>
          <p:cNvSpPr txBox="1"/>
          <p:nvPr>
            <p:ph idx="12" type="sldNum"/>
          </p:nvPr>
        </p:nvSpPr>
        <p:spPr>
          <a:xfrm>
            <a:off x="7693573" y="4803226"/>
            <a:ext cx="1324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80"/>
          <p:cNvSpPr/>
          <p:nvPr/>
        </p:nvSpPr>
        <p:spPr>
          <a:xfrm>
            <a:off x="628023" y="1361872"/>
            <a:ext cx="38271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HTML &amp; Markdown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LaTeX (equations)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Code</a:t>
            </a:r>
            <a:endParaRPr/>
          </a:p>
        </p:txBody>
      </p:sp>
      <p:sp>
        <p:nvSpPr>
          <p:cNvPr id="1112" name="Google Shape;1112;p80"/>
          <p:cNvSpPr txBox="1"/>
          <p:nvPr/>
        </p:nvSpPr>
        <p:spPr>
          <a:xfrm>
            <a:off x="398352" y="296172"/>
            <a:ext cx="843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venir"/>
              <a:buNone/>
            </a:pPr>
            <a:r>
              <a:rPr b="0" i="0" lang="en-GB" sz="3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Introduction to Jupyter Notebook</a:t>
            </a:r>
            <a:endParaRPr/>
          </a:p>
        </p:txBody>
      </p:sp>
      <p:sp>
        <p:nvSpPr>
          <p:cNvPr id="1113" name="Google Shape;1113;p80"/>
          <p:cNvSpPr/>
          <p:nvPr/>
        </p:nvSpPr>
        <p:spPr>
          <a:xfrm>
            <a:off x="5277024" y="4540435"/>
            <a:ext cx="3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Source: http://jupyter.org/</a:t>
            </a:r>
            <a:endParaRPr/>
          </a:p>
        </p:txBody>
      </p:sp>
      <p:pic>
        <p:nvPicPr>
          <p:cNvPr id="1114" name="Google Shape;111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9661" y="816144"/>
            <a:ext cx="3415605" cy="38504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5" name="Google Shape;1115;p80"/>
          <p:cNvCxnSpPr/>
          <p:nvPr/>
        </p:nvCxnSpPr>
        <p:spPr>
          <a:xfrm flipH="1" rot="10800000">
            <a:off x="3337023" y="1828880"/>
            <a:ext cx="3253800" cy="34860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16" name="Google Shape;1116;p80"/>
          <p:cNvSpPr txBox="1"/>
          <p:nvPr>
            <p:ph idx="12" type="sldNum"/>
          </p:nvPr>
        </p:nvSpPr>
        <p:spPr>
          <a:xfrm>
            <a:off x="7693573" y="4803226"/>
            <a:ext cx="1324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81"/>
          <p:cNvSpPr/>
          <p:nvPr/>
        </p:nvSpPr>
        <p:spPr>
          <a:xfrm>
            <a:off x="628023" y="1361872"/>
            <a:ext cx="38271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HTML &amp; Markdown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LaTeX (equations)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Code</a:t>
            </a:r>
            <a:endParaRPr/>
          </a:p>
        </p:txBody>
      </p:sp>
      <p:sp>
        <p:nvSpPr>
          <p:cNvPr id="1122" name="Google Shape;1122;p81"/>
          <p:cNvSpPr txBox="1"/>
          <p:nvPr/>
        </p:nvSpPr>
        <p:spPr>
          <a:xfrm>
            <a:off x="398352" y="296172"/>
            <a:ext cx="843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venir"/>
              <a:buNone/>
            </a:pPr>
            <a:r>
              <a:rPr b="0" i="0" lang="en-GB" sz="3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Introduction to Jupyter Notebook</a:t>
            </a:r>
            <a:endParaRPr/>
          </a:p>
        </p:txBody>
      </p:sp>
      <p:sp>
        <p:nvSpPr>
          <p:cNvPr id="1123" name="Google Shape;1123;p81"/>
          <p:cNvSpPr/>
          <p:nvPr/>
        </p:nvSpPr>
        <p:spPr>
          <a:xfrm>
            <a:off x="5277024" y="4540435"/>
            <a:ext cx="34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nir"/>
              <a:buNone/>
            </a:pPr>
            <a:r>
              <a:rPr b="0" i="0" lang="en-GB" sz="16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Source: http://jupyter.org/</a:t>
            </a:r>
            <a:endParaRPr/>
          </a:p>
        </p:txBody>
      </p:sp>
      <p:pic>
        <p:nvPicPr>
          <p:cNvPr id="1124" name="Google Shape;112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9661" y="816144"/>
            <a:ext cx="3415605" cy="38504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5" name="Google Shape;1125;p81"/>
          <p:cNvCxnSpPr/>
          <p:nvPr/>
        </p:nvCxnSpPr>
        <p:spPr>
          <a:xfrm flipH="1" rot="10800000">
            <a:off x="1900052" y="2398902"/>
            <a:ext cx="3966300" cy="39180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26" name="Google Shape;1126;p81"/>
          <p:cNvSpPr txBox="1"/>
          <p:nvPr>
            <p:ph idx="12" type="sldNum"/>
          </p:nvPr>
        </p:nvSpPr>
        <p:spPr>
          <a:xfrm>
            <a:off x="7693573" y="4803226"/>
            <a:ext cx="1324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82"/>
          <p:cNvSpPr txBox="1"/>
          <p:nvPr/>
        </p:nvSpPr>
        <p:spPr>
          <a:xfrm>
            <a:off x="398352" y="296172"/>
            <a:ext cx="843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venir"/>
              <a:buNone/>
            </a:pPr>
            <a:r>
              <a:rPr b="0" i="0" lang="en-GB" sz="3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Introduction to Jupyter Notebook</a:t>
            </a:r>
            <a:endParaRPr/>
          </a:p>
        </p:txBody>
      </p:sp>
      <p:sp>
        <p:nvSpPr>
          <p:cNvPr id="1132" name="Google Shape;1132;p82"/>
          <p:cNvSpPr/>
          <p:nvPr/>
        </p:nvSpPr>
        <p:spPr>
          <a:xfrm>
            <a:off x="398352" y="1306439"/>
            <a:ext cx="38766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Code is divided into cells to control execution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Enables interactive development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Ideal for exploratory analysis and model building</a:t>
            </a:r>
            <a:endParaRPr/>
          </a:p>
        </p:txBody>
      </p:sp>
      <p:pic>
        <p:nvPicPr>
          <p:cNvPr id="1133" name="Google Shape;1133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7266" y="1076319"/>
            <a:ext cx="3780361" cy="346411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pic>
      <p:sp>
        <p:nvSpPr>
          <p:cNvPr id="1134" name="Google Shape;1134;p82"/>
          <p:cNvSpPr txBox="1"/>
          <p:nvPr>
            <p:ph idx="12" type="sldNum"/>
          </p:nvPr>
        </p:nvSpPr>
        <p:spPr>
          <a:xfrm>
            <a:off x="7693573" y="4803226"/>
            <a:ext cx="1324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83"/>
          <p:cNvSpPr txBox="1"/>
          <p:nvPr/>
        </p:nvSpPr>
        <p:spPr>
          <a:xfrm>
            <a:off x="398352" y="296172"/>
            <a:ext cx="843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venir"/>
              <a:buNone/>
            </a:pPr>
            <a:r>
              <a:rPr b="0" i="0" lang="en-GB" sz="3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Introduction to Jupyter Notebook</a:t>
            </a:r>
            <a:endParaRPr/>
          </a:p>
        </p:txBody>
      </p:sp>
      <p:sp>
        <p:nvSpPr>
          <p:cNvPr id="1140" name="Google Shape;1140;p83"/>
          <p:cNvSpPr/>
          <p:nvPr/>
        </p:nvSpPr>
        <p:spPr>
          <a:xfrm>
            <a:off x="398352" y="1306439"/>
            <a:ext cx="38766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Code is divided into cells to control execution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Enables interactive development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Ideal for exploratory analysis and model building</a:t>
            </a:r>
            <a:endParaRPr/>
          </a:p>
        </p:txBody>
      </p:sp>
      <p:pic>
        <p:nvPicPr>
          <p:cNvPr id="1141" name="Google Shape;114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7266" y="1076319"/>
            <a:ext cx="3780361" cy="346411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76200">
              <a:srgbClr val="000000">
                <a:alpha val="40000"/>
              </a:srgbClr>
            </a:outerShdw>
          </a:effectLst>
        </p:spPr>
      </p:pic>
      <p:cxnSp>
        <p:nvCxnSpPr>
          <p:cNvPr id="1142" name="Google Shape;1142;p83"/>
          <p:cNvCxnSpPr/>
          <p:nvPr/>
        </p:nvCxnSpPr>
        <p:spPr>
          <a:xfrm>
            <a:off x="4165600" y="1772356"/>
            <a:ext cx="903000" cy="733800"/>
          </a:xfrm>
          <a:prstGeom prst="straightConnector1">
            <a:avLst/>
          </a:prstGeom>
          <a:noFill/>
          <a:ln cap="flat" cmpd="sng" w="508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43" name="Google Shape;1143;p83"/>
          <p:cNvSpPr txBox="1"/>
          <p:nvPr>
            <p:ph idx="12" type="sldNum"/>
          </p:nvPr>
        </p:nvSpPr>
        <p:spPr>
          <a:xfrm>
            <a:off x="7693573" y="4803226"/>
            <a:ext cx="1324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Overview</a:t>
            </a:r>
            <a:endParaRPr/>
          </a:p>
        </p:txBody>
      </p:sp>
      <p:sp>
        <p:nvSpPr>
          <p:cNvPr id="201" name="Google Shape;201;p3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84"/>
          <p:cNvSpPr txBox="1"/>
          <p:nvPr>
            <p:ph type="title"/>
          </p:nvPr>
        </p:nvSpPr>
        <p:spPr>
          <a:xfrm>
            <a:off x="2310150" y="2228700"/>
            <a:ext cx="45237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Thank you</a:t>
            </a:r>
            <a:endParaRPr sz="5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114" id="206" name="Google Shape;20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3571" y="308848"/>
            <a:ext cx="4591642" cy="445085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0"/>
          <p:cNvSpPr txBox="1"/>
          <p:nvPr/>
        </p:nvSpPr>
        <p:spPr>
          <a:xfrm>
            <a:off x="457994" y="1255578"/>
            <a:ext cx="4967400" cy="3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0025" lvl="1" marL="20002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800"/>
              <a:buFont typeface="Arial"/>
              <a:buChar char="▪"/>
            </a:pPr>
            <a:r>
              <a:rPr b="0" i="0" lang="en-GB" sz="18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Artificial Intelligence</a:t>
            </a:r>
            <a:endParaRPr/>
          </a:p>
          <a:p>
            <a:pPr indent="-200025" lvl="1" marL="20002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800"/>
              <a:buFont typeface="Arial"/>
              <a:buChar char="▪"/>
            </a:pPr>
            <a:r>
              <a:rPr b="0" i="0" lang="en-GB" sz="18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/>
          </a:p>
          <a:p>
            <a:pPr indent="-200025" lvl="1" marL="20002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3B6D"/>
              </a:buClr>
              <a:buSzPts val="1800"/>
              <a:buFont typeface="Arial"/>
              <a:buChar char="▪"/>
            </a:pPr>
            <a:r>
              <a:rPr b="0" i="0" lang="en-GB" sz="1800" u="none" cap="none" strike="noStrike">
                <a:solidFill>
                  <a:srgbClr val="163B6D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/>
          </a:p>
        </p:txBody>
      </p:sp>
      <p:sp>
        <p:nvSpPr>
          <p:cNvPr id="208" name="Google Shape;208;p40"/>
          <p:cNvSpPr txBox="1"/>
          <p:nvPr>
            <p:ph idx="12" type="sldNum"/>
          </p:nvPr>
        </p:nvSpPr>
        <p:spPr>
          <a:xfrm>
            <a:off x="8875138" y="4891740"/>
            <a:ext cx="1269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09" name="Google Shape;209;p40"/>
          <p:cNvSpPr txBox="1"/>
          <p:nvPr>
            <p:ph type="title"/>
          </p:nvPr>
        </p:nvSpPr>
        <p:spPr>
          <a:xfrm>
            <a:off x="465016" y="334645"/>
            <a:ext cx="82296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SzPts val="2100"/>
              <a:buFont typeface="Arial"/>
              <a:buNone/>
            </a:pPr>
            <a:r>
              <a:rPr lang="en-GB"/>
              <a:t>Definitions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/>
          <p:nvPr/>
        </p:nvSpPr>
        <p:spPr>
          <a:xfrm>
            <a:off x="1441764" y="865068"/>
            <a:ext cx="6328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venir"/>
              <a:buNone/>
            </a:pPr>
            <a:r>
              <a:rPr b="0" i="0" lang="en-GB" sz="22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What is Machine Learning?</a:t>
            </a:r>
            <a:endParaRPr/>
          </a:p>
        </p:txBody>
      </p:sp>
      <p:sp>
        <p:nvSpPr>
          <p:cNvPr id="215" name="Google Shape;215;p41"/>
          <p:cNvSpPr txBox="1"/>
          <p:nvPr/>
        </p:nvSpPr>
        <p:spPr>
          <a:xfrm>
            <a:off x="1789694" y="1529921"/>
            <a:ext cx="2913600" cy="1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714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Wikipedia:</a:t>
            </a:r>
            <a:r>
              <a:rPr b="0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0" lvl="0" marL="7143" marR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is the subfield of computer science that “gives computers the ability to learn without being explicitly programmed”</a:t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16" name="Google Shape;216;p41"/>
          <p:cNvPicPr preferRelativeResize="0"/>
          <p:nvPr/>
        </p:nvPicPr>
        <p:blipFill rotWithShape="1">
          <a:blip r:embed="rId3">
            <a:alphaModFix/>
          </a:blip>
          <a:srcRect b="17407" l="34864" r="35045" t="1019"/>
          <a:stretch/>
        </p:blipFill>
        <p:spPr>
          <a:xfrm>
            <a:off x="4913980" y="1038191"/>
            <a:ext cx="2063580" cy="293695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1"/>
          <p:cNvSpPr txBox="1"/>
          <p:nvPr>
            <p:ph idx="11" type="ftr"/>
          </p:nvPr>
        </p:nvSpPr>
        <p:spPr>
          <a:xfrm>
            <a:off x="3486150" y="4876231"/>
            <a:ext cx="2171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GB"/>
              <a:t>Tran Vu Khanh</a:t>
            </a:r>
            <a:endParaRPr/>
          </a:p>
        </p:txBody>
      </p:sp>
      <p:sp>
        <p:nvSpPr>
          <p:cNvPr id="218" name="Google Shape;218;p41"/>
          <p:cNvSpPr txBox="1"/>
          <p:nvPr>
            <p:ph idx="12" type="sldNum"/>
          </p:nvPr>
        </p:nvSpPr>
        <p:spPr>
          <a:xfrm>
            <a:off x="7693573" y="4803226"/>
            <a:ext cx="1324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/>
          <p:nvPr/>
        </p:nvSpPr>
        <p:spPr>
          <a:xfrm>
            <a:off x="1533204" y="1545908"/>
            <a:ext cx="1953000" cy="691500"/>
          </a:xfrm>
          <a:prstGeom prst="roundRect">
            <a:avLst>
              <a:gd fmla="val 16667" name="adj"/>
            </a:avLst>
          </a:prstGeom>
          <a:solidFill>
            <a:srgbClr val="C00000">
              <a:alpha val="7490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Avenir"/>
              <a:buNone/>
            </a:pPr>
            <a:r>
              <a:rPr b="0" i="0" lang="en-GB" sz="1500" u="none" cap="none" strike="noStrike">
                <a:solidFill>
                  <a:srgbClr val="212121"/>
                </a:solidFill>
                <a:latin typeface="Avenir"/>
                <a:ea typeface="Avenir"/>
                <a:cs typeface="Avenir"/>
                <a:sym typeface="Avenir"/>
              </a:rPr>
              <a:t>Spam Filtering</a:t>
            </a:r>
            <a:endParaRPr/>
          </a:p>
        </p:txBody>
      </p:sp>
      <p:sp>
        <p:nvSpPr>
          <p:cNvPr id="224" name="Google Shape;224;p42"/>
          <p:cNvSpPr/>
          <p:nvPr/>
        </p:nvSpPr>
        <p:spPr>
          <a:xfrm>
            <a:off x="3579174" y="1545908"/>
            <a:ext cx="1953000" cy="691500"/>
          </a:xfrm>
          <a:prstGeom prst="roundRect">
            <a:avLst>
              <a:gd fmla="val 16667" name="adj"/>
            </a:avLst>
          </a:prstGeom>
          <a:solidFill>
            <a:srgbClr val="0070C0">
              <a:alpha val="7490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Avenir"/>
              <a:buNone/>
            </a:pPr>
            <a:r>
              <a:rPr b="0" i="0" lang="en-GB" sz="1500" u="none" cap="none" strike="noStrike">
                <a:solidFill>
                  <a:srgbClr val="212121"/>
                </a:solidFill>
                <a:latin typeface="Avenir"/>
                <a:ea typeface="Avenir"/>
                <a:cs typeface="Avenir"/>
                <a:sym typeface="Avenir"/>
              </a:rPr>
              <a:t>Web Search</a:t>
            </a:r>
            <a:endParaRPr/>
          </a:p>
        </p:txBody>
      </p:sp>
      <p:sp>
        <p:nvSpPr>
          <p:cNvPr id="225" name="Google Shape;225;p42"/>
          <p:cNvSpPr/>
          <p:nvPr/>
        </p:nvSpPr>
        <p:spPr>
          <a:xfrm>
            <a:off x="5625144" y="1545908"/>
            <a:ext cx="1953000" cy="691500"/>
          </a:xfrm>
          <a:prstGeom prst="roundRect">
            <a:avLst>
              <a:gd fmla="val 16667" name="adj"/>
            </a:avLst>
          </a:prstGeom>
          <a:solidFill>
            <a:srgbClr val="00B050">
              <a:alpha val="7490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Avenir"/>
              <a:buNone/>
            </a:pPr>
            <a:r>
              <a:rPr b="0" i="0" lang="en-GB" sz="1500" u="none" cap="none" strike="noStrike">
                <a:solidFill>
                  <a:srgbClr val="212121"/>
                </a:solidFill>
                <a:latin typeface="Avenir"/>
                <a:ea typeface="Avenir"/>
                <a:cs typeface="Avenir"/>
                <a:sym typeface="Avenir"/>
              </a:rPr>
              <a:t>Postal Mail Routing</a:t>
            </a:r>
            <a:endParaRPr/>
          </a:p>
        </p:txBody>
      </p:sp>
      <p:sp>
        <p:nvSpPr>
          <p:cNvPr id="226" name="Google Shape;226;p42"/>
          <p:cNvSpPr/>
          <p:nvPr/>
        </p:nvSpPr>
        <p:spPr>
          <a:xfrm>
            <a:off x="1533204" y="2371791"/>
            <a:ext cx="1953000" cy="691500"/>
          </a:xfrm>
          <a:prstGeom prst="roundRect">
            <a:avLst>
              <a:gd fmla="val 16667" name="adj"/>
            </a:avLst>
          </a:prstGeom>
          <a:solidFill>
            <a:srgbClr val="FFFC00">
              <a:alpha val="7490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Avenir"/>
              <a:buNone/>
            </a:pPr>
            <a:r>
              <a:rPr b="0" i="0" lang="en-GB" sz="1500" u="none" cap="none" strike="noStrike">
                <a:solidFill>
                  <a:srgbClr val="212121"/>
                </a:solidFill>
                <a:latin typeface="Avenir"/>
                <a:ea typeface="Avenir"/>
                <a:cs typeface="Avenir"/>
                <a:sym typeface="Avenir"/>
              </a:rPr>
              <a:t>Fraud Detection</a:t>
            </a:r>
            <a:endParaRPr/>
          </a:p>
        </p:txBody>
      </p:sp>
      <p:sp>
        <p:nvSpPr>
          <p:cNvPr id="227" name="Google Shape;227;p42"/>
          <p:cNvSpPr/>
          <p:nvPr/>
        </p:nvSpPr>
        <p:spPr>
          <a:xfrm>
            <a:off x="3579174" y="2375154"/>
            <a:ext cx="1953000" cy="691500"/>
          </a:xfrm>
          <a:prstGeom prst="roundRect">
            <a:avLst>
              <a:gd fmla="val 16667" name="adj"/>
            </a:avLst>
          </a:prstGeom>
          <a:solidFill>
            <a:srgbClr val="FF8AD8">
              <a:alpha val="7490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Avenir"/>
              <a:buNone/>
            </a:pPr>
            <a:r>
              <a:rPr b="0" i="0" lang="en-GB" sz="1500" u="none" cap="none" strike="noStrike">
                <a:solidFill>
                  <a:srgbClr val="212121"/>
                </a:solidFill>
                <a:latin typeface="Avenir"/>
                <a:ea typeface="Avenir"/>
                <a:cs typeface="Avenir"/>
                <a:sym typeface="Avenir"/>
              </a:rPr>
              <a:t>Movie Recommendations</a:t>
            </a:r>
            <a:endParaRPr/>
          </a:p>
        </p:txBody>
      </p:sp>
      <p:sp>
        <p:nvSpPr>
          <p:cNvPr id="228" name="Google Shape;228;p42"/>
          <p:cNvSpPr/>
          <p:nvPr/>
        </p:nvSpPr>
        <p:spPr>
          <a:xfrm>
            <a:off x="5625144" y="2375154"/>
            <a:ext cx="1953000" cy="691500"/>
          </a:xfrm>
          <a:prstGeom prst="roundRect">
            <a:avLst>
              <a:gd fmla="val 16667" name="adj"/>
            </a:avLst>
          </a:prstGeom>
          <a:solidFill>
            <a:srgbClr val="FF9300">
              <a:alpha val="7490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Avenir"/>
              <a:buNone/>
            </a:pPr>
            <a:r>
              <a:rPr b="0" i="0" lang="en-GB" sz="1500" u="none" cap="none" strike="noStrike">
                <a:solidFill>
                  <a:srgbClr val="212121"/>
                </a:solidFill>
                <a:latin typeface="Avenir"/>
                <a:ea typeface="Avenir"/>
                <a:cs typeface="Avenir"/>
                <a:sym typeface="Avenir"/>
              </a:rPr>
              <a:t>Vehicle Driver Assistance</a:t>
            </a:r>
            <a:endParaRPr/>
          </a:p>
        </p:txBody>
      </p:sp>
      <p:sp>
        <p:nvSpPr>
          <p:cNvPr id="229" name="Google Shape;229;p42"/>
          <p:cNvSpPr/>
          <p:nvPr/>
        </p:nvSpPr>
        <p:spPr>
          <a:xfrm>
            <a:off x="1533204" y="3197673"/>
            <a:ext cx="1953000" cy="691500"/>
          </a:xfrm>
          <a:prstGeom prst="roundRect">
            <a:avLst>
              <a:gd fmla="val 16667" name="adj"/>
            </a:avLst>
          </a:prstGeom>
          <a:solidFill>
            <a:srgbClr val="009193">
              <a:alpha val="7490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Avenir"/>
              <a:buNone/>
            </a:pPr>
            <a:r>
              <a:rPr b="0" i="0" lang="en-GB" sz="1500" u="none" cap="none" strike="noStrike">
                <a:solidFill>
                  <a:srgbClr val="212121"/>
                </a:solidFill>
                <a:latin typeface="Avenir"/>
                <a:ea typeface="Avenir"/>
                <a:cs typeface="Avenir"/>
                <a:sym typeface="Avenir"/>
              </a:rPr>
              <a:t>Web Advertisements</a:t>
            </a:r>
            <a:endParaRPr/>
          </a:p>
        </p:txBody>
      </p:sp>
      <p:sp>
        <p:nvSpPr>
          <p:cNvPr id="230" name="Google Shape;230;p42"/>
          <p:cNvSpPr/>
          <p:nvPr/>
        </p:nvSpPr>
        <p:spPr>
          <a:xfrm>
            <a:off x="3579174" y="3197673"/>
            <a:ext cx="1953000" cy="691500"/>
          </a:xfrm>
          <a:prstGeom prst="roundRect">
            <a:avLst>
              <a:gd fmla="val 16667" name="adj"/>
            </a:avLst>
          </a:prstGeom>
          <a:solidFill>
            <a:srgbClr val="76D6FF">
              <a:alpha val="7490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Avenir"/>
              <a:buNone/>
            </a:pPr>
            <a:r>
              <a:rPr b="0" i="0" lang="en-GB" sz="1500" u="none" cap="none" strike="noStrike">
                <a:solidFill>
                  <a:srgbClr val="212121"/>
                </a:solidFill>
                <a:latin typeface="Avenir"/>
                <a:ea typeface="Avenir"/>
                <a:cs typeface="Avenir"/>
                <a:sym typeface="Avenir"/>
              </a:rPr>
              <a:t>Social Networks</a:t>
            </a:r>
            <a:endParaRPr/>
          </a:p>
        </p:txBody>
      </p:sp>
      <p:sp>
        <p:nvSpPr>
          <p:cNvPr id="231" name="Google Shape;231;p42"/>
          <p:cNvSpPr/>
          <p:nvPr/>
        </p:nvSpPr>
        <p:spPr>
          <a:xfrm>
            <a:off x="5625144" y="3198553"/>
            <a:ext cx="1953000" cy="691500"/>
          </a:xfrm>
          <a:prstGeom prst="roundRect">
            <a:avLst>
              <a:gd fmla="val 16667" name="adj"/>
            </a:avLst>
          </a:prstGeom>
          <a:solidFill>
            <a:srgbClr val="929292">
              <a:alpha val="7490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500"/>
              <a:buFont typeface="Avenir"/>
              <a:buNone/>
            </a:pPr>
            <a:r>
              <a:rPr b="0" i="0" lang="en-GB" sz="1500" u="none" cap="none" strike="noStrike">
                <a:solidFill>
                  <a:srgbClr val="212121"/>
                </a:solidFill>
                <a:latin typeface="Avenir"/>
                <a:ea typeface="Avenir"/>
                <a:cs typeface="Avenir"/>
                <a:sym typeface="Avenir"/>
              </a:rPr>
              <a:t>Speech Recognition</a:t>
            </a:r>
            <a:endParaRPr/>
          </a:p>
        </p:txBody>
      </p:sp>
      <p:sp>
        <p:nvSpPr>
          <p:cNvPr id="232" name="Google Shape;232;p42"/>
          <p:cNvSpPr txBox="1"/>
          <p:nvPr/>
        </p:nvSpPr>
        <p:spPr>
          <a:xfrm>
            <a:off x="1441764" y="865068"/>
            <a:ext cx="6328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venir"/>
              <a:buNone/>
            </a:pPr>
            <a:r>
              <a:rPr b="0" i="0" lang="en-GB" sz="22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Machine Learning in Our Daily Lives</a:t>
            </a:r>
            <a:endParaRPr/>
          </a:p>
        </p:txBody>
      </p:sp>
      <p:sp>
        <p:nvSpPr>
          <p:cNvPr id="233" name="Google Shape;233;p42"/>
          <p:cNvSpPr txBox="1"/>
          <p:nvPr>
            <p:ph idx="11" type="ftr"/>
          </p:nvPr>
        </p:nvSpPr>
        <p:spPr>
          <a:xfrm>
            <a:off x="3486150" y="4876231"/>
            <a:ext cx="2171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GB"/>
              <a:t>Tran Vu Khanh</a:t>
            </a:r>
            <a:endParaRPr/>
          </a:p>
        </p:txBody>
      </p:sp>
      <p:sp>
        <p:nvSpPr>
          <p:cNvPr id="234" name="Google Shape;234;p42"/>
          <p:cNvSpPr txBox="1"/>
          <p:nvPr>
            <p:ph idx="12" type="sldNum"/>
          </p:nvPr>
        </p:nvSpPr>
        <p:spPr>
          <a:xfrm>
            <a:off x="7693573" y="4803226"/>
            <a:ext cx="1324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/>
        </p:nvSpPr>
        <p:spPr>
          <a:xfrm>
            <a:off x="1441764" y="865068"/>
            <a:ext cx="6328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95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"/>
              <a:buFont typeface="Avenir"/>
              <a:buNone/>
            </a:pPr>
            <a:r>
              <a:rPr b="0" i="0" lang="en-GB" sz="22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Types of Machine Learning</a:t>
            </a:r>
            <a:endParaRPr/>
          </a:p>
        </p:txBody>
      </p:sp>
      <p:sp>
        <p:nvSpPr>
          <p:cNvPr id="240" name="Google Shape;240;p43"/>
          <p:cNvSpPr/>
          <p:nvPr/>
        </p:nvSpPr>
        <p:spPr>
          <a:xfrm>
            <a:off x="3932852" y="1344467"/>
            <a:ext cx="3957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trains algorithms using data points have </a:t>
            </a:r>
            <a:r>
              <a:rPr b="0" i="0" lang="en-GB" sz="1800" u="none" cap="none" strike="noStrike">
                <a:solidFill>
                  <a:srgbClr val="C00000"/>
                </a:solidFill>
                <a:latin typeface="Avenir"/>
                <a:ea typeface="Avenir"/>
                <a:cs typeface="Avenir"/>
                <a:sym typeface="Avenir"/>
              </a:rPr>
              <a:t>known outcome</a:t>
            </a:r>
            <a:endParaRPr/>
          </a:p>
        </p:txBody>
      </p:sp>
      <p:sp>
        <p:nvSpPr>
          <p:cNvPr id="241" name="Google Shape;241;p43"/>
          <p:cNvSpPr/>
          <p:nvPr/>
        </p:nvSpPr>
        <p:spPr>
          <a:xfrm>
            <a:off x="3932852" y="2244964"/>
            <a:ext cx="3867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trains algorithms using data points have </a:t>
            </a:r>
            <a:r>
              <a:rPr b="0" i="0" lang="en-GB" sz="1800" u="none" cap="none" strike="noStrike">
                <a:solidFill>
                  <a:srgbClr val="0070C0"/>
                </a:solidFill>
                <a:latin typeface="Avenir"/>
                <a:ea typeface="Avenir"/>
                <a:cs typeface="Avenir"/>
                <a:sym typeface="Avenir"/>
              </a:rPr>
              <a:t>unknown outcome</a:t>
            </a:r>
            <a:endParaRPr/>
          </a:p>
        </p:txBody>
      </p:sp>
      <p:sp>
        <p:nvSpPr>
          <p:cNvPr id="242" name="Google Shape;242;p43"/>
          <p:cNvSpPr/>
          <p:nvPr/>
        </p:nvSpPr>
        <p:spPr>
          <a:xfrm>
            <a:off x="1643482" y="2241587"/>
            <a:ext cx="2289300" cy="691500"/>
          </a:xfrm>
          <a:prstGeom prst="roundRect">
            <a:avLst>
              <a:gd fmla="val 16667" name="adj"/>
            </a:avLst>
          </a:prstGeom>
          <a:solidFill>
            <a:srgbClr val="0070C0">
              <a:alpha val="7490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venir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Unsupervised</a:t>
            </a:r>
            <a:endParaRPr/>
          </a:p>
        </p:txBody>
      </p:sp>
      <p:sp>
        <p:nvSpPr>
          <p:cNvPr id="243" name="Google Shape;243;p43"/>
          <p:cNvSpPr/>
          <p:nvPr/>
        </p:nvSpPr>
        <p:spPr>
          <a:xfrm>
            <a:off x="1643482" y="1366993"/>
            <a:ext cx="2289300" cy="691500"/>
          </a:xfrm>
          <a:prstGeom prst="roundRect">
            <a:avLst>
              <a:gd fmla="val 16667" name="adj"/>
            </a:avLst>
          </a:prstGeom>
          <a:solidFill>
            <a:srgbClr val="C00000">
              <a:alpha val="7490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venir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Supervised</a:t>
            </a:r>
            <a:endParaRPr/>
          </a:p>
        </p:txBody>
      </p:sp>
      <p:sp>
        <p:nvSpPr>
          <p:cNvPr id="244" name="Google Shape;244;p43"/>
          <p:cNvSpPr txBox="1"/>
          <p:nvPr>
            <p:ph idx="11" type="ftr"/>
          </p:nvPr>
        </p:nvSpPr>
        <p:spPr>
          <a:xfrm>
            <a:off x="3486150" y="4876231"/>
            <a:ext cx="2171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lang="en-GB"/>
              <a:t>Tran Vu Khanh</a:t>
            </a:r>
            <a:endParaRPr/>
          </a:p>
        </p:txBody>
      </p:sp>
      <p:sp>
        <p:nvSpPr>
          <p:cNvPr id="245" name="Google Shape;245;p43"/>
          <p:cNvSpPr txBox="1"/>
          <p:nvPr>
            <p:ph idx="12" type="sldNum"/>
          </p:nvPr>
        </p:nvSpPr>
        <p:spPr>
          <a:xfrm>
            <a:off x="7693573" y="4803226"/>
            <a:ext cx="13242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6" name="Google Shape;246;p43"/>
          <p:cNvSpPr/>
          <p:nvPr/>
        </p:nvSpPr>
        <p:spPr>
          <a:xfrm>
            <a:off x="1643482" y="3121752"/>
            <a:ext cx="2289300" cy="691500"/>
          </a:xfrm>
          <a:prstGeom prst="roundRect">
            <a:avLst>
              <a:gd fmla="val 16667" name="adj"/>
            </a:avLst>
          </a:prstGeom>
          <a:solidFill>
            <a:srgbClr val="BF7B00">
              <a:alpha val="7490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venir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Semi-Supervised</a:t>
            </a:r>
            <a:endParaRPr/>
          </a:p>
        </p:txBody>
      </p:sp>
      <p:sp>
        <p:nvSpPr>
          <p:cNvPr id="247" name="Google Shape;247;p43"/>
          <p:cNvSpPr/>
          <p:nvPr/>
        </p:nvSpPr>
        <p:spPr>
          <a:xfrm>
            <a:off x="1643482" y="3996066"/>
            <a:ext cx="2289300" cy="691500"/>
          </a:xfrm>
          <a:prstGeom prst="roundRect">
            <a:avLst>
              <a:gd fmla="val 16667" name="adj"/>
            </a:avLst>
          </a:prstGeom>
          <a:solidFill>
            <a:srgbClr val="7030A0">
              <a:alpha val="74900"/>
            </a:srgbClr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venir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Reinforcement</a:t>
            </a:r>
            <a:endParaRPr/>
          </a:p>
        </p:txBody>
      </p:sp>
      <p:sp>
        <p:nvSpPr>
          <p:cNvPr id="248" name="Google Shape;248;p43"/>
          <p:cNvSpPr/>
          <p:nvPr/>
        </p:nvSpPr>
        <p:spPr>
          <a:xfrm>
            <a:off x="3902374" y="3144279"/>
            <a:ext cx="4098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trains algorithms using data points have both above types</a:t>
            </a:r>
            <a:endParaRPr b="0" i="0" sz="1800" u="none" cap="none" strike="noStrike">
              <a:solidFill>
                <a:srgbClr val="0070C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43"/>
          <p:cNvSpPr/>
          <p:nvPr/>
        </p:nvSpPr>
        <p:spPr>
          <a:xfrm>
            <a:off x="3902374" y="4011451"/>
            <a:ext cx="3867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nir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trains algorithms using a system of reward and punishment.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intel_theme">
  <a:themeElements>
    <a:clrScheme name="Custom 6">
      <a:dk1>
        <a:srgbClr val="FEFFFF"/>
      </a:dk1>
      <a:lt1>
        <a:srgbClr val="000000"/>
      </a:lt1>
      <a:dk2>
        <a:srgbClr val="003C71"/>
      </a:dk2>
      <a:lt2>
        <a:srgbClr val="B1BABF"/>
      </a:lt2>
      <a:accent1>
        <a:srgbClr val="B7D108"/>
      </a:accent1>
      <a:accent2>
        <a:srgbClr val="0071C5"/>
      </a:accent2>
      <a:accent3>
        <a:srgbClr val="009CDA"/>
      </a:accent3>
      <a:accent4>
        <a:srgbClr val="F8D44C"/>
      </a:accent4>
      <a:accent5>
        <a:srgbClr val="FFA400"/>
      </a:accent5>
      <a:accent6>
        <a:srgbClr val="FF4E00"/>
      </a:accent6>
      <a:hlink>
        <a:srgbClr val="C3D600"/>
      </a:hlink>
      <a:folHlink>
        <a:srgbClr val="0071C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